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diagrams/data1.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69.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166.xml" ContentType="application/vnd.openxmlformats-officedocument.presentationml.slide+xml"/>
  <Override PartName="/ppt/slides/slide165.xml" ContentType="application/vnd.openxmlformats-officedocument.presentationml.slide+xml"/>
  <Override PartName="/ppt/slides/slide164.xml" ContentType="application/vnd.openxmlformats-officedocument.presentationml.slide+xml"/>
  <Override PartName="/ppt/slides/slide163.xml" ContentType="application/vnd.openxmlformats-officedocument.presentationml.slide+xml"/>
  <Override PartName="/ppt/slides/slide162.xml" ContentType="application/vnd.openxmlformats-officedocument.presentationml.slide+xml"/>
  <Override PartName="/ppt/slides/slide161.xml" ContentType="application/vnd.openxmlformats-officedocument.presentationml.slide+xml"/>
  <Override PartName="/ppt/slides/slide160.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70.xml" ContentType="application/vnd.openxmlformats-officedocument.presentationml.slide+xml"/>
  <Override PartName="/ppt/slides/slide72.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71.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88.xml" ContentType="application/vnd.openxmlformats-officedocument.presentationml.slide+xml"/>
  <Override PartName="/ppt/slides/slide187.xml" ContentType="application/vnd.openxmlformats-officedocument.presentationml.slide+xml"/>
  <Override PartName="/ppt/slides/slide18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5.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24.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6.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slideLayouts/slideLayout22.xml" ContentType="application/vnd.openxmlformats-officedocument.presentationml.slideLayout+xml"/>
  <Override PartName="/ppt/slideLayouts/slideLayout6.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1.xml" ContentType="application/vnd.openxmlformats-officedocument.presentationml.slideLayout+xml"/>
  <Override PartName="/ppt/slideLayouts/slideLayout18.xml" ContentType="application/vnd.openxmlformats-officedocument.presentationml.slideLayout+xml"/>
  <Override PartName="/ppt/slideLayouts/slideLayout21.xml" ContentType="application/vnd.openxmlformats-officedocument.presentationml.slideLayout+xml"/>
  <Override PartName="/ppt/slideLayouts/slideLayout13.xml" ContentType="application/vnd.openxmlformats-officedocument.presentationml.slideLayout+xml"/>
  <Override PartName="/ppt/slideLayouts/slideLayout19.xml" ContentType="application/vnd.openxmlformats-officedocument.presentationml.slideLayout+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theme/theme4.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diagrams/layout6.xml" ContentType="application/vnd.openxmlformats-officedocument.drawingml.diagramLayout+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8.xml" ContentType="application/vnd.openxmlformats-officedocument.drawingml.diagramLayout+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drawing4.xml" ContentType="application/vnd.ms-office.drawingml.diagramDrawing+xml"/>
  <Override PartName="/ppt/diagrams/drawing5.xml" ContentType="application/vnd.ms-office.drawingml.diagramDrawing+xml"/>
  <Override PartName="/ppt/diagrams/colors5.xml" ContentType="application/vnd.openxmlformats-officedocument.drawingml.diagramColors+xml"/>
  <Override PartName="/ppt/diagrams/colors4.xml" ContentType="application/vnd.openxmlformats-officedocument.drawingml.diagramColors+xml"/>
  <Override PartName="/ppt/diagrams/layout5.xml" ContentType="application/vnd.openxmlformats-officedocument.drawingml.diagramLayout+xml"/>
  <Override PartName="/ppt/diagrams/quickStyle5.xml" ContentType="application/vnd.openxmlformats-officedocument.drawingml.diagramStyl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Lst>
  <p:notesMasterIdLst>
    <p:notesMasterId r:id="rId197"/>
  </p:notesMasterIdLst>
  <p:sldIdLst>
    <p:sldId id="256" r:id="rId4"/>
    <p:sldId id="257" r:id="rId5"/>
    <p:sldId id="258" r:id="rId6"/>
    <p:sldId id="375"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1" r:id="rId23"/>
    <p:sldId id="285" r:id="rId24"/>
    <p:sldId id="286" r:id="rId25"/>
    <p:sldId id="287" r:id="rId26"/>
    <p:sldId id="288" r:id="rId27"/>
    <p:sldId id="289" r:id="rId28"/>
    <p:sldId id="284" r:id="rId29"/>
    <p:sldId id="282" r:id="rId30"/>
    <p:sldId id="278" r:id="rId31"/>
    <p:sldId id="279" r:id="rId32"/>
    <p:sldId id="280" r:id="rId33"/>
    <p:sldId id="283" r:id="rId34"/>
    <p:sldId id="290" r:id="rId35"/>
    <p:sldId id="291" r:id="rId36"/>
    <p:sldId id="292" r:id="rId37"/>
    <p:sldId id="293" r:id="rId38"/>
    <p:sldId id="294" r:id="rId39"/>
    <p:sldId id="295" r:id="rId40"/>
    <p:sldId id="297" r:id="rId41"/>
    <p:sldId id="298" r:id="rId42"/>
    <p:sldId id="299" r:id="rId43"/>
    <p:sldId id="345" r:id="rId44"/>
    <p:sldId id="300" r:id="rId45"/>
    <p:sldId id="301" r:id="rId46"/>
    <p:sldId id="302" r:id="rId47"/>
    <p:sldId id="303" r:id="rId48"/>
    <p:sldId id="304" r:id="rId49"/>
    <p:sldId id="305" r:id="rId50"/>
    <p:sldId id="306" r:id="rId51"/>
    <p:sldId id="307" r:id="rId52"/>
    <p:sldId id="359" r:id="rId53"/>
    <p:sldId id="360" r:id="rId54"/>
    <p:sldId id="308" r:id="rId55"/>
    <p:sldId id="361" r:id="rId56"/>
    <p:sldId id="309" r:id="rId57"/>
    <p:sldId id="362" r:id="rId58"/>
    <p:sldId id="310" r:id="rId59"/>
    <p:sldId id="314" r:id="rId60"/>
    <p:sldId id="315" r:id="rId61"/>
    <p:sldId id="316" r:id="rId62"/>
    <p:sldId id="317" r:id="rId63"/>
    <p:sldId id="318" r:id="rId64"/>
    <p:sldId id="319" r:id="rId65"/>
    <p:sldId id="459" r:id="rId66"/>
    <p:sldId id="320" r:id="rId67"/>
    <p:sldId id="311" r:id="rId68"/>
    <p:sldId id="321" r:id="rId69"/>
    <p:sldId id="322" r:id="rId70"/>
    <p:sldId id="323" r:id="rId71"/>
    <p:sldId id="324" r:id="rId72"/>
    <p:sldId id="325" r:id="rId73"/>
    <p:sldId id="326" r:id="rId74"/>
    <p:sldId id="329" r:id="rId75"/>
    <p:sldId id="327" r:id="rId76"/>
    <p:sldId id="328" r:id="rId77"/>
    <p:sldId id="330" r:id="rId78"/>
    <p:sldId id="340" r:id="rId79"/>
    <p:sldId id="331" r:id="rId80"/>
    <p:sldId id="341" r:id="rId81"/>
    <p:sldId id="332" r:id="rId82"/>
    <p:sldId id="312" r:id="rId83"/>
    <p:sldId id="333" r:id="rId84"/>
    <p:sldId id="334" r:id="rId85"/>
    <p:sldId id="313" r:id="rId86"/>
    <p:sldId id="335" r:id="rId87"/>
    <p:sldId id="342" r:id="rId88"/>
    <p:sldId id="343" r:id="rId89"/>
    <p:sldId id="344" r:id="rId90"/>
    <p:sldId id="259" r:id="rId91"/>
    <p:sldId id="336" r:id="rId92"/>
    <p:sldId id="346" r:id="rId93"/>
    <p:sldId id="337" r:id="rId94"/>
    <p:sldId id="347" r:id="rId95"/>
    <p:sldId id="376" r:id="rId96"/>
    <p:sldId id="377" r:id="rId97"/>
    <p:sldId id="348" r:id="rId98"/>
    <p:sldId id="349" r:id="rId99"/>
    <p:sldId id="350" r:id="rId100"/>
    <p:sldId id="351" r:id="rId101"/>
    <p:sldId id="352" r:id="rId102"/>
    <p:sldId id="353" r:id="rId103"/>
    <p:sldId id="354" r:id="rId104"/>
    <p:sldId id="378" r:id="rId105"/>
    <p:sldId id="355" r:id="rId106"/>
    <p:sldId id="356" r:id="rId107"/>
    <p:sldId id="357" r:id="rId108"/>
    <p:sldId id="358" r:id="rId109"/>
    <p:sldId id="379" r:id="rId110"/>
    <p:sldId id="338" r:id="rId111"/>
    <p:sldId id="363" r:id="rId112"/>
    <p:sldId id="380" r:id="rId113"/>
    <p:sldId id="364" r:id="rId114"/>
    <p:sldId id="365" r:id="rId115"/>
    <p:sldId id="381" r:id="rId116"/>
    <p:sldId id="367" r:id="rId117"/>
    <p:sldId id="368" r:id="rId118"/>
    <p:sldId id="382" r:id="rId119"/>
    <p:sldId id="371" r:id="rId120"/>
    <p:sldId id="372" r:id="rId121"/>
    <p:sldId id="339" r:id="rId122"/>
    <p:sldId id="374" r:id="rId123"/>
    <p:sldId id="383" r:id="rId124"/>
    <p:sldId id="384" r:id="rId125"/>
    <p:sldId id="385" r:id="rId126"/>
    <p:sldId id="386" r:id="rId127"/>
    <p:sldId id="387" r:id="rId128"/>
    <p:sldId id="388" r:id="rId129"/>
    <p:sldId id="389" r:id="rId130"/>
    <p:sldId id="454" r:id="rId131"/>
    <p:sldId id="392" r:id="rId132"/>
    <p:sldId id="393" r:id="rId133"/>
    <p:sldId id="394" r:id="rId134"/>
    <p:sldId id="395" r:id="rId135"/>
    <p:sldId id="396" r:id="rId136"/>
    <p:sldId id="397" r:id="rId137"/>
    <p:sldId id="260" r:id="rId138"/>
    <p:sldId id="398" r:id="rId139"/>
    <p:sldId id="400" r:id="rId140"/>
    <p:sldId id="458" r:id="rId141"/>
    <p:sldId id="401" r:id="rId142"/>
    <p:sldId id="402" r:id="rId143"/>
    <p:sldId id="403" r:id="rId144"/>
    <p:sldId id="404" r:id="rId145"/>
    <p:sldId id="405" r:id="rId146"/>
    <p:sldId id="406" r:id="rId147"/>
    <p:sldId id="407" r:id="rId148"/>
    <p:sldId id="408" r:id="rId149"/>
    <p:sldId id="409" r:id="rId150"/>
    <p:sldId id="410" r:id="rId151"/>
    <p:sldId id="455" r:id="rId152"/>
    <p:sldId id="413" r:id="rId153"/>
    <p:sldId id="414" r:id="rId154"/>
    <p:sldId id="415" r:id="rId155"/>
    <p:sldId id="416" r:id="rId156"/>
    <p:sldId id="417" r:id="rId157"/>
    <p:sldId id="418" r:id="rId158"/>
    <p:sldId id="419" r:id="rId159"/>
    <p:sldId id="420" r:id="rId160"/>
    <p:sldId id="422" r:id="rId161"/>
    <p:sldId id="423" r:id="rId162"/>
    <p:sldId id="424" r:id="rId163"/>
    <p:sldId id="425" r:id="rId164"/>
    <p:sldId id="426" r:id="rId165"/>
    <p:sldId id="427" r:id="rId166"/>
    <p:sldId id="428" r:id="rId167"/>
    <p:sldId id="429" r:id="rId168"/>
    <p:sldId id="430" r:id="rId169"/>
    <p:sldId id="431" r:id="rId170"/>
    <p:sldId id="432" r:id="rId171"/>
    <p:sldId id="433" r:id="rId172"/>
    <p:sldId id="456" r:id="rId173"/>
    <p:sldId id="261"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0" r:id="rId191"/>
    <p:sldId id="451" r:id="rId192"/>
    <p:sldId id="452" r:id="rId193"/>
    <p:sldId id="453" r:id="rId194"/>
    <p:sldId id="457" r:id="rId195"/>
    <p:sldId id="262" r:id="rId1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0" autoAdjust="0"/>
    <p:restoredTop sz="93179" autoAdjust="0"/>
  </p:normalViewPr>
  <p:slideViewPr>
    <p:cSldViewPr snapToGrid="0">
      <p:cViewPr varScale="1">
        <p:scale>
          <a:sx n="82" d="100"/>
          <a:sy n="82" d="100"/>
        </p:scale>
        <p:origin x="9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viewProps" Target="viewProps.xml"/><Relationship Id="rId203" Type="http://schemas.openxmlformats.org/officeDocument/2006/relationships/customXml" Target="../customXml/item2.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190" Type="http://schemas.openxmlformats.org/officeDocument/2006/relationships/slide" Target="slides/slide187.xml"/><Relationship Id="rId204" Type="http://schemas.openxmlformats.org/officeDocument/2006/relationships/customXml" Target="../customXml/item3.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theme" Target="theme/theme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presProps" Target="presProps.xml"/><Relationship Id="rId202" Type="http://schemas.openxmlformats.org/officeDocument/2006/relationships/customXml" Target="../customXml/item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s>
</file>

<file path=ppt/diagrams/_rels/data1.xml.rels><?xml version="1.0" encoding="UTF-8" standalone="yes"?>
<Relationships xmlns="http://schemas.openxmlformats.org/package/2006/relationships"><Relationship Id="rId8" Type="http://schemas.openxmlformats.org/officeDocument/2006/relationships/slide" Target="../slides/slide172.xml"/><Relationship Id="rId13" Type="http://schemas.openxmlformats.org/officeDocument/2006/relationships/slide" Target="../slides/slide91.xml"/><Relationship Id="rId18" Type="http://schemas.openxmlformats.org/officeDocument/2006/relationships/slide" Target="../slides/slide152.xml"/><Relationship Id="rId3" Type="http://schemas.openxmlformats.org/officeDocument/2006/relationships/slide" Target="../slides/slide89.xml"/><Relationship Id="rId21" Type="http://schemas.openxmlformats.org/officeDocument/2006/relationships/slide" Target="../slides/slide187.xml"/><Relationship Id="rId7" Type="http://schemas.openxmlformats.org/officeDocument/2006/relationships/slide" Target="../slides/slide143.xml"/><Relationship Id="rId12" Type="http://schemas.openxmlformats.org/officeDocument/2006/relationships/slide" Target="../slides/slide65.xml"/><Relationship Id="rId17" Type="http://schemas.openxmlformats.org/officeDocument/2006/relationships/slide" Target="../slides/slide119.xml"/><Relationship Id="rId2" Type="http://schemas.openxmlformats.org/officeDocument/2006/relationships/slide" Target="../slides/slide86.xml"/><Relationship Id="rId16" Type="http://schemas.openxmlformats.org/officeDocument/2006/relationships/slide" Target="../slides/slide83.xml"/><Relationship Id="rId20" Type="http://schemas.openxmlformats.org/officeDocument/2006/relationships/slide" Target="../slides/slide179.xml"/><Relationship Id="rId1" Type="http://schemas.openxmlformats.org/officeDocument/2006/relationships/slide" Target="../slides/slide5.xml"/><Relationship Id="rId6" Type="http://schemas.openxmlformats.org/officeDocument/2006/relationships/slide" Target="../slides/slide170.xml"/><Relationship Id="rId11" Type="http://schemas.openxmlformats.org/officeDocument/2006/relationships/slide" Target="../slides/slide56.xml"/><Relationship Id="rId5" Type="http://schemas.openxmlformats.org/officeDocument/2006/relationships/slide" Target="../slides/slide136.xml"/><Relationship Id="rId15" Type="http://schemas.openxmlformats.org/officeDocument/2006/relationships/slide" Target="../slides/slide80.xml"/><Relationship Id="rId23" Type="http://schemas.openxmlformats.org/officeDocument/2006/relationships/slide" Target="../slides/slide7.xml"/><Relationship Id="rId10" Type="http://schemas.openxmlformats.org/officeDocument/2006/relationships/slide" Target="../slides/slide42.xml"/><Relationship Id="rId19" Type="http://schemas.openxmlformats.org/officeDocument/2006/relationships/slide" Target="../slides/slide163.xml"/><Relationship Id="rId4" Type="http://schemas.openxmlformats.org/officeDocument/2006/relationships/slide" Target="../slides/slide134.xml"/><Relationship Id="rId9" Type="http://schemas.openxmlformats.org/officeDocument/2006/relationships/slide" Target="../slides/slide192.xml"/><Relationship Id="rId14" Type="http://schemas.openxmlformats.org/officeDocument/2006/relationships/slide" Target="../slides/slide108.xml"/><Relationship Id="rId22" Type="http://schemas.openxmlformats.org/officeDocument/2006/relationships/slide" Target="../slides/slide177.xml"/></Relationships>
</file>

<file path=ppt/diagrams/_rels/data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svg"/><Relationship Id="rId1" Type="http://schemas.openxmlformats.org/officeDocument/2006/relationships/image" Target="../media/image108.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5.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1.png"/><Relationship Id="rId6" Type="http://schemas.openxmlformats.org/officeDocument/2006/relationships/image" Target="../media/image127.svg"/><Relationship Id="rId5" Type="http://schemas.openxmlformats.org/officeDocument/2006/relationships/image" Target="../media/image123.png"/><Relationship Id="rId4" Type="http://schemas.openxmlformats.org/officeDocument/2006/relationships/image" Target="../media/image125.svg"/></Relationships>
</file>

<file path=ppt/diagrams/_rels/data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svg"/><Relationship Id="rId1" Type="http://schemas.openxmlformats.org/officeDocument/2006/relationships/image" Target="../media/image108.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svg"/><Relationship Id="rId1" Type="http://schemas.openxmlformats.org/officeDocument/2006/relationships/image" Target="../media/image108.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svg"/><Relationship Id="rId1" Type="http://schemas.openxmlformats.org/officeDocument/2006/relationships/image" Target="../media/image108.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svg"/><Relationship Id="rId1" Type="http://schemas.openxmlformats.org/officeDocument/2006/relationships/image" Target="../media/image108.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1.png"/><Relationship Id="rId6" Type="http://schemas.openxmlformats.org/officeDocument/2006/relationships/image" Target="../media/image127.svg"/><Relationship Id="rId5" Type="http://schemas.openxmlformats.org/officeDocument/2006/relationships/image" Target="../media/image123.png"/><Relationship Id="rId4" Type="http://schemas.openxmlformats.org/officeDocument/2006/relationships/image" Target="../media/image12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svg"/><Relationship Id="rId1" Type="http://schemas.openxmlformats.org/officeDocument/2006/relationships/image" Target="../media/image108.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svg"/><Relationship Id="rId1" Type="http://schemas.openxmlformats.org/officeDocument/2006/relationships/image" Target="../media/image108.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svg"/><Relationship Id="rId1" Type="http://schemas.openxmlformats.org/officeDocument/2006/relationships/image" Target="../media/image108.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C7AA07-6E47-4A39-A67B-072D65C731DF}"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9F503EFB-6D67-4814-BA83-C23B24D0A317}">
      <dgm:prSet/>
      <dgm:spPr/>
      <dgm:t>
        <a:bodyPr/>
        <a:lstStyle/>
        <a:p>
          <a:r>
            <a:rPr lang="en-IN" dirty="0">
              <a:hlinkClick xmlns:r="http://schemas.openxmlformats.org/officeDocument/2006/relationships" r:id="rId1" action="ppaction://hlinksldjump"/>
            </a:rPr>
            <a:t>Intermediate Code Generation</a:t>
          </a:r>
          <a:r>
            <a:rPr lang="en-GB" dirty="0">
              <a:hlinkClick xmlns:r="http://schemas.openxmlformats.org/officeDocument/2006/relationships" r:id="" action="ppaction://noaction"/>
            </a:rPr>
            <a:t> </a:t>
          </a:r>
          <a:r>
            <a:rPr lang="en-GB" dirty="0"/>
            <a:t>                      </a:t>
          </a:r>
          <a:r>
            <a:rPr lang="en-GB" dirty="0">
              <a:hlinkClick xmlns:r="http://schemas.openxmlformats.org/officeDocument/2006/relationships" r:id="rId2" action="ppaction://hlinksldjump"/>
            </a:rPr>
            <a:t>Questions</a:t>
          </a:r>
          <a:endParaRPr lang="en-US" dirty="0"/>
        </a:p>
      </dgm:t>
    </dgm:pt>
    <dgm:pt modelId="{DB67FBFE-C47F-40EC-9B96-742EEE9B6581}" type="parTrans" cxnId="{5680BB1F-701F-4AE1-98BD-43AFEDA922C3}">
      <dgm:prSet/>
      <dgm:spPr/>
      <dgm:t>
        <a:bodyPr/>
        <a:lstStyle/>
        <a:p>
          <a:endParaRPr lang="en-US"/>
        </a:p>
      </dgm:t>
    </dgm:pt>
    <dgm:pt modelId="{C51F9068-107F-46D7-98B1-FC1BF8A79FE9}" type="sibTrans" cxnId="{5680BB1F-701F-4AE1-98BD-43AFEDA922C3}">
      <dgm:prSet/>
      <dgm:spPr/>
      <dgm:t>
        <a:bodyPr/>
        <a:lstStyle/>
        <a:p>
          <a:endParaRPr lang="en-US"/>
        </a:p>
      </dgm:t>
    </dgm:pt>
    <dgm:pt modelId="{86BC9761-4675-4DE6-A1F7-003DE6BBEC24}">
      <dgm:prSet/>
      <dgm:spPr/>
      <dgm:t>
        <a:bodyPr/>
        <a:lstStyle/>
        <a:p>
          <a:r>
            <a:rPr lang="en-IN" dirty="0">
              <a:hlinkClick xmlns:r="http://schemas.openxmlformats.org/officeDocument/2006/relationships" r:id="rId3" action="ppaction://hlinksldjump"/>
            </a:rPr>
            <a:t>Run-Time environments</a:t>
          </a:r>
          <a:endParaRPr lang="en-IN" dirty="0"/>
        </a:p>
        <a:p>
          <a:r>
            <a:rPr lang="en-GB" dirty="0">
              <a:hlinkClick xmlns:r="http://schemas.openxmlformats.org/officeDocument/2006/relationships" r:id="rId4" action="ppaction://hlinksldjump"/>
            </a:rPr>
            <a:t>Questions</a:t>
          </a:r>
          <a:r>
            <a:rPr lang="en-GB" b="1" dirty="0">
              <a:hlinkClick xmlns:r="http://schemas.openxmlformats.org/officeDocument/2006/relationships" r:id="" action="ppaction://noaction"/>
            </a:rPr>
            <a:t> </a:t>
          </a:r>
          <a:endParaRPr lang="en-US" dirty="0"/>
        </a:p>
      </dgm:t>
    </dgm:pt>
    <dgm:pt modelId="{4A14D893-3525-4B32-A186-AC6D9E0D34A2}" type="parTrans" cxnId="{813B3CFE-9071-47E4-92A1-427E3210F37A}">
      <dgm:prSet/>
      <dgm:spPr/>
      <dgm:t>
        <a:bodyPr/>
        <a:lstStyle/>
        <a:p>
          <a:endParaRPr lang="en-US"/>
        </a:p>
      </dgm:t>
    </dgm:pt>
    <dgm:pt modelId="{0FAC53DB-449C-42E5-8699-E8FFDF3BAD9F}" type="sibTrans" cxnId="{813B3CFE-9071-47E4-92A1-427E3210F37A}">
      <dgm:prSet/>
      <dgm:spPr/>
      <dgm:t>
        <a:bodyPr/>
        <a:lstStyle/>
        <a:p>
          <a:endParaRPr lang="en-US"/>
        </a:p>
      </dgm:t>
    </dgm:pt>
    <dgm:pt modelId="{50532F2C-1B36-47F0-93D9-8BBFA1BCDE9B}">
      <dgm:prSet/>
      <dgm:spPr/>
      <dgm:t>
        <a:bodyPr/>
        <a:lstStyle/>
        <a:p>
          <a:r>
            <a:rPr lang="en-IN" dirty="0">
              <a:hlinkClick xmlns:r="http://schemas.openxmlformats.org/officeDocument/2006/relationships" r:id="rId5" action="ppaction://hlinksldjump"/>
            </a:rPr>
            <a:t>Symbol tables</a:t>
          </a:r>
          <a:r>
            <a:rPr lang="en-US" dirty="0"/>
            <a:t>	</a:t>
          </a:r>
          <a:r>
            <a:rPr lang="en-GB" b="1" dirty="0"/>
            <a:t>                                                                                                              </a:t>
          </a:r>
          <a:r>
            <a:rPr lang="en-GB" dirty="0">
              <a:hlinkClick xmlns:r="http://schemas.openxmlformats.org/officeDocument/2006/relationships" r:id="rId6" action="ppaction://hlinksldjump"/>
            </a:rPr>
            <a:t>Questions</a:t>
          </a:r>
          <a:endParaRPr lang="en-US" dirty="0"/>
        </a:p>
      </dgm:t>
    </dgm:pt>
    <dgm:pt modelId="{961CC1B4-820F-4DD8-8FB1-8638F449FDA5}" type="parTrans" cxnId="{E219AC7F-73A3-48E6-A012-E006DEC303CE}">
      <dgm:prSet/>
      <dgm:spPr/>
      <dgm:t>
        <a:bodyPr/>
        <a:lstStyle/>
        <a:p>
          <a:endParaRPr lang="en-US"/>
        </a:p>
      </dgm:t>
    </dgm:pt>
    <dgm:pt modelId="{21EF8157-3355-441A-B1DC-B88817A4A9FB}" type="sibTrans" cxnId="{E219AC7F-73A3-48E6-A012-E006DEC303CE}">
      <dgm:prSet/>
      <dgm:spPr/>
      <dgm:t>
        <a:bodyPr/>
        <a:lstStyle/>
        <a:p>
          <a:endParaRPr lang="en-US"/>
        </a:p>
      </dgm:t>
    </dgm:pt>
    <dgm:pt modelId="{A8F2E90B-AC01-4718-ACE3-A7824B13FAB1}">
      <dgm:prSet/>
      <dgm:spPr/>
      <dgm:t>
        <a:bodyPr/>
        <a:lstStyle/>
        <a:p>
          <a:r>
            <a:rPr lang="en-GB" dirty="0">
              <a:hlinkClick xmlns:r="http://schemas.openxmlformats.org/officeDocument/2006/relationships" r:id="rId7" action="ppaction://hlinksldjump"/>
            </a:rPr>
            <a:t>The content of a symbol table</a:t>
          </a:r>
          <a:r>
            <a:rPr lang="en-US" dirty="0">
              <a:hlinkClick xmlns:r="http://schemas.openxmlformats.org/officeDocument/2006/relationships" r:id="rId7" action="ppaction://hlinksldjump"/>
            </a:rPr>
            <a:t> </a:t>
          </a:r>
          <a:endParaRPr lang="en-US" dirty="0"/>
        </a:p>
      </dgm:t>
    </dgm:pt>
    <dgm:pt modelId="{10220BAE-5FA1-428C-B7DA-51D652268FDC}" type="parTrans" cxnId="{0CC4589B-F69D-47A4-8CCB-BB53F23814D3}">
      <dgm:prSet/>
      <dgm:spPr/>
      <dgm:t>
        <a:bodyPr/>
        <a:lstStyle/>
        <a:p>
          <a:endParaRPr lang="en-US"/>
        </a:p>
      </dgm:t>
    </dgm:pt>
    <dgm:pt modelId="{C7B39A9B-3967-4E65-9713-07A7221DA6D5}" type="sibTrans" cxnId="{0CC4589B-F69D-47A4-8CCB-BB53F23814D3}">
      <dgm:prSet/>
      <dgm:spPr/>
      <dgm:t>
        <a:bodyPr/>
        <a:lstStyle/>
        <a:p>
          <a:endParaRPr lang="en-US"/>
        </a:p>
      </dgm:t>
    </dgm:pt>
    <dgm:pt modelId="{8628D20F-CA81-4883-A304-AF9AFF80EAC3}">
      <dgm:prSet/>
      <dgm:spPr/>
      <dgm:t>
        <a:bodyPr/>
        <a:lstStyle/>
        <a:p>
          <a:r>
            <a:rPr lang="en-IN" kern="1200" dirty="0">
              <a:hlinkClick xmlns:r="http://schemas.openxmlformats.org/officeDocument/2006/relationships" r:id="rId8" action="ppaction://hlinksldjump"/>
            </a:rPr>
            <a:t>Error detection and recovery</a:t>
          </a:r>
          <a:r>
            <a:rPr lang="en-GB" b="1" u="none" kern="1200" dirty="0"/>
            <a:t>                           </a:t>
          </a:r>
          <a:r>
            <a:rPr lang="en-GB" kern="1200" dirty="0">
              <a:hlinkClick xmlns:r="http://schemas.openxmlformats.org/officeDocument/2006/relationships" r:id="rId9" action="ppaction://hlinksldjump"/>
            </a:rPr>
            <a:t>Questions</a:t>
          </a:r>
          <a:r>
            <a:rPr lang="en-GB" kern="1200" dirty="0">
              <a:hlinkClick xmlns:r="http://schemas.openxmlformats.org/officeDocument/2006/relationships" r:id="" action="ppaction://noaction"/>
            </a:rPr>
            <a:t>  </a:t>
          </a:r>
          <a:r>
            <a:rPr lang="en-GB" b="1" kern="1200" dirty="0">
              <a:hlinkClick xmlns:r="http://schemas.openxmlformats.org/officeDocument/2006/relationships" r:id="" action="ppaction://noaction"/>
            </a:rPr>
            <a:t>  </a:t>
          </a:r>
          <a:r>
            <a:rPr lang="en-GB" b="1" u="none" kern="1200" dirty="0">
              <a:hlinkClick xmlns:r="http://schemas.openxmlformats.org/officeDocument/2006/relationships" r:id="" action="ppaction://noaction"/>
            </a:rPr>
            <a:t>                             </a:t>
          </a:r>
          <a:r>
            <a:rPr lang="en-GB" b="1" kern="1200" dirty="0">
              <a:hlinkClick xmlns:r="http://schemas.openxmlformats.org/officeDocument/2006/relationships" r:id="" action="ppaction://noaction"/>
            </a:rPr>
            <a:t>       </a:t>
          </a:r>
          <a:r>
            <a:rPr lang="en-GB" kern="1200" dirty="0">
              <a:hlinkClick xmlns:r="http://schemas.openxmlformats.org/officeDocument/2006/relationships" r:id="" action="ppaction://noaction"/>
            </a:rPr>
            <a:t> </a:t>
          </a:r>
          <a:endParaRPr lang="en-US" kern="1200" dirty="0"/>
        </a:p>
      </dgm:t>
    </dgm:pt>
    <dgm:pt modelId="{153593BC-9595-44E3-B15A-28315DDD66BC}" type="parTrans" cxnId="{9B4D959C-3FC9-4667-BFE3-053E858F1EE5}">
      <dgm:prSet/>
      <dgm:spPr/>
      <dgm:t>
        <a:bodyPr/>
        <a:lstStyle/>
        <a:p>
          <a:endParaRPr lang="en-US"/>
        </a:p>
      </dgm:t>
    </dgm:pt>
    <dgm:pt modelId="{D37C3FDD-3B93-4EE0-A263-7EA0006AAD8F}" type="sibTrans" cxnId="{9B4D959C-3FC9-4667-BFE3-053E858F1EE5}">
      <dgm:prSet/>
      <dgm:spPr/>
      <dgm:t>
        <a:bodyPr/>
        <a:lstStyle/>
        <a:p>
          <a:endParaRPr lang="en-US"/>
        </a:p>
      </dgm:t>
    </dgm:pt>
    <dgm:pt modelId="{04DEE8D5-BFFD-44F3-8D9E-B56C508C44C3}">
      <dgm:prSet/>
      <dgm:spPr/>
      <dgm:t>
        <a:bodyPr/>
        <a:lstStyle/>
        <a:p>
          <a:r>
            <a:rPr lang="en-IN" dirty="0">
              <a:hlinkClick xmlns:r="http://schemas.openxmlformats.org/officeDocument/2006/relationships" r:id="rId10" action="ppaction://hlinksldjump"/>
            </a:rPr>
            <a:t>Declarations</a:t>
          </a:r>
          <a:r>
            <a:rPr lang="en-US" dirty="0">
              <a:hlinkClick xmlns:r="http://schemas.openxmlformats.org/officeDocument/2006/relationships" r:id="rId10" action="ppaction://hlinksldjump"/>
            </a:rPr>
            <a:t> </a:t>
          </a:r>
          <a:endParaRPr lang="en-IN" dirty="0"/>
        </a:p>
      </dgm:t>
    </dgm:pt>
    <dgm:pt modelId="{11FB65BC-C533-4AB4-A383-F3C4CB4A5E55}" type="parTrans" cxnId="{022988E6-9715-47BC-8909-10202DBD7E9C}">
      <dgm:prSet/>
      <dgm:spPr/>
      <dgm:t>
        <a:bodyPr/>
        <a:lstStyle/>
        <a:p>
          <a:endParaRPr lang="en-IN"/>
        </a:p>
      </dgm:t>
    </dgm:pt>
    <dgm:pt modelId="{14231109-CD4D-4E5D-84F5-DF5D84ECE507}" type="sibTrans" cxnId="{022988E6-9715-47BC-8909-10202DBD7E9C}">
      <dgm:prSet/>
      <dgm:spPr/>
      <dgm:t>
        <a:bodyPr/>
        <a:lstStyle/>
        <a:p>
          <a:endParaRPr lang="en-IN"/>
        </a:p>
      </dgm:t>
    </dgm:pt>
    <dgm:pt modelId="{14213A12-417C-4A30-BF8A-48DA3069B10B}">
      <dgm:prSet/>
      <dgm:spPr/>
      <dgm:t>
        <a:bodyPr/>
        <a:lstStyle/>
        <a:p>
          <a:r>
            <a:rPr lang="en-IN" dirty="0">
              <a:hlinkClick xmlns:r="http://schemas.openxmlformats.org/officeDocument/2006/relationships" r:id="rId11" action="ppaction://hlinksldjump"/>
            </a:rPr>
            <a:t>Assignment statements</a:t>
          </a:r>
          <a:r>
            <a:rPr lang="en-US" dirty="0">
              <a:hlinkClick xmlns:r="http://schemas.openxmlformats.org/officeDocument/2006/relationships" r:id="rId11" action="ppaction://hlinksldjump"/>
            </a:rPr>
            <a:t> </a:t>
          </a:r>
          <a:endParaRPr lang="en-IN" dirty="0"/>
        </a:p>
      </dgm:t>
    </dgm:pt>
    <dgm:pt modelId="{1503CFB9-4488-4074-A488-93E62F83278F}" type="parTrans" cxnId="{01A9B66A-C12F-4CB0-9B5E-5E7791DBA031}">
      <dgm:prSet/>
      <dgm:spPr/>
      <dgm:t>
        <a:bodyPr/>
        <a:lstStyle/>
        <a:p>
          <a:endParaRPr lang="en-IN"/>
        </a:p>
      </dgm:t>
    </dgm:pt>
    <dgm:pt modelId="{CEDE0B02-A64D-4133-9B4E-0CE18E6351A4}" type="sibTrans" cxnId="{01A9B66A-C12F-4CB0-9B5E-5E7791DBA031}">
      <dgm:prSet/>
      <dgm:spPr/>
      <dgm:t>
        <a:bodyPr/>
        <a:lstStyle/>
        <a:p>
          <a:endParaRPr lang="en-IN"/>
        </a:p>
      </dgm:t>
    </dgm:pt>
    <dgm:pt modelId="{E8EE3AE5-7DA6-43F8-8AFA-2F70BA50BFEF}">
      <dgm:prSet/>
      <dgm:spPr/>
      <dgm:t>
        <a:bodyPr/>
        <a:lstStyle/>
        <a:p>
          <a:r>
            <a:rPr lang="en-IN" dirty="0">
              <a:hlinkClick xmlns:r="http://schemas.openxmlformats.org/officeDocument/2006/relationships" r:id="rId12" action="ppaction://hlinksldjump"/>
            </a:rPr>
            <a:t>Boolean expressions</a:t>
          </a:r>
          <a:endParaRPr lang="en-IN" dirty="0"/>
        </a:p>
      </dgm:t>
    </dgm:pt>
    <dgm:pt modelId="{6359189B-AED1-4905-AAB7-6C4C82491D33}" type="parTrans" cxnId="{2976A53D-D9AF-4F5B-BB9B-F2E47F7B02E7}">
      <dgm:prSet/>
      <dgm:spPr/>
      <dgm:t>
        <a:bodyPr/>
        <a:lstStyle/>
        <a:p>
          <a:endParaRPr lang="en-IN"/>
        </a:p>
      </dgm:t>
    </dgm:pt>
    <dgm:pt modelId="{4DC256E9-A6DB-4615-BBDB-A63F9CF5C35A}" type="sibTrans" cxnId="{2976A53D-D9AF-4F5B-BB9B-F2E47F7B02E7}">
      <dgm:prSet/>
      <dgm:spPr/>
      <dgm:t>
        <a:bodyPr/>
        <a:lstStyle/>
        <a:p>
          <a:endParaRPr lang="en-IN"/>
        </a:p>
      </dgm:t>
    </dgm:pt>
    <dgm:pt modelId="{15063585-CB11-4223-81BF-44A3535181AE}">
      <dgm:prSet/>
      <dgm:spPr/>
      <dgm:t>
        <a:bodyPr/>
        <a:lstStyle/>
        <a:p>
          <a:r>
            <a:rPr lang="en-IN" dirty="0">
              <a:hlinkClick xmlns:r="http://schemas.openxmlformats.org/officeDocument/2006/relationships" r:id="rId13" action="ppaction://hlinksldjump"/>
            </a:rPr>
            <a:t>Source language issues</a:t>
          </a:r>
          <a:endParaRPr lang="en-IN" dirty="0"/>
        </a:p>
      </dgm:t>
    </dgm:pt>
    <dgm:pt modelId="{312BAA8E-1965-43CB-9C50-68F0A3E1053D}" type="parTrans" cxnId="{DBF3A21F-B60F-4015-95B0-2D135E7ACAC2}">
      <dgm:prSet/>
      <dgm:spPr/>
      <dgm:t>
        <a:bodyPr/>
        <a:lstStyle/>
        <a:p>
          <a:endParaRPr lang="en-IN"/>
        </a:p>
      </dgm:t>
    </dgm:pt>
    <dgm:pt modelId="{9DCB0254-A2D2-4250-B3EA-C9837E826978}" type="sibTrans" cxnId="{DBF3A21F-B60F-4015-95B0-2D135E7ACAC2}">
      <dgm:prSet/>
      <dgm:spPr/>
      <dgm:t>
        <a:bodyPr/>
        <a:lstStyle/>
        <a:p>
          <a:endParaRPr lang="en-IN"/>
        </a:p>
      </dgm:t>
    </dgm:pt>
    <dgm:pt modelId="{D45E72C2-C5A8-466E-B56D-8700872F22F5}">
      <dgm:prSet/>
      <dgm:spPr/>
      <dgm:t>
        <a:bodyPr/>
        <a:lstStyle/>
        <a:p>
          <a:r>
            <a:rPr lang="en-IN" dirty="0">
              <a:hlinkClick xmlns:r="http://schemas.openxmlformats.org/officeDocument/2006/relationships" r:id="rId14" action="ppaction://hlinksldjump"/>
            </a:rPr>
            <a:t>Storage organization</a:t>
          </a:r>
          <a:endParaRPr lang="en-IN" dirty="0"/>
        </a:p>
      </dgm:t>
    </dgm:pt>
    <dgm:pt modelId="{B697C983-B9FF-4EF9-BE83-2CBE35D05793}" type="parTrans" cxnId="{5F89E629-D4D3-4203-B893-25CBF21F39F2}">
      <dgm:prSet/>
      <dgm:spPr/>
      <dgm:t>
        <a:bodyPr/>
        <a:lstStyle/>
        <a:p>
          <a:endParaRPr lang="en-IN"/>
        </a:p>
      </dgm:t>
    </dgm:pt>
    <dgm:pt modelId="{CB59C685-FE0A-4086-9A9C-039283E692AA}" type="sibTrans" cxnId="{5F89E629-D4D3-4203-B893-25CBF21F39F2}">
      <dgm:prSet/>
      <dgm:spPr/>
      <dgm:t>
        <a:bodyPr/>
        <a:lstStyle/>
        <a:p>
          <a:endParaRPr lang="en-IN"/>
        </a:p>
      </dgm:t>
    </dgm:pt>
    <dgm:pt modelId="{AC838CF3-098C-4DD8-8341-D9EEDD35F5F7}">
      <dgm:prSet/>
      <dgm:spPr/>
      <dgm:t>
        <a:bodyPr/>
        <a:lstStyle/>
        <a:p>
          <a:r>
            <a:rPr lang="en-IN" dirty="0">
              <a:hlinkClick xmlns:r="http://schemas.openxmlformats.org/officeDocument/2006/relationships" r:id="rId15" action="ppaction://hlinksldjump"/>
            </a:rPr>
            <a:t>Case statement</a:t>
          </a:r>
          <a:endParaRPr lang="en-IN" dirty="0"/>
        </a:p>
      </dgm:t>
    </dgm:pt>
    <dgm:pt modelId="{C22B4B17-4881-4BEB-AE4C-CDE0ACA91F40}" type="parTrans" cxnId="{B62A1402-C9DC-4A3B-A5FD-0D526B3CBB63}">
      <dgm:prSet/>
      <dgm:spPr/>
      <dgm:t>
        <a:bodyPr/>
        <a:lstStyle/>
        <a:p>
          <a:endParaRPr lang="en-IN"/>
        </a:p>
      </dgm:t>
    </dgm:pt>
    <dgm:pt modelId="{D52A5505-EE1F-49D6-940A-D9F7124D8262}" type="sibTrans" cxnId="{B62A1402-C9DC-4A3B-A5FD-0D526B3CBB63}">
      <dgm:prSet/>
      <dgm:spPr/>
      <dgm:t>
        <a:bodyPr/>
        <a:lstStyle/>
        <a:p>
          <a:endParaRPr lang="en-IN"/>
        </a:p>
      </dgm:t>
    </dgm:pt>
    <dgm:pt modelId="{E27633B3-F5FA-4C7E-83CC-453BABDF887B}">
      <dgm:prSet/>
      <dgm:spPr/>
      <dgm:t>
        <a:bodyPr/>
        <a:lstStyle/>
        <a:p>
          <a:r>
            <a:rPr lang="en-IN" dirty="0">
              <a:hlinkClick xmlns:r="http://schemas.openxmlformats.org/officeDocument/2006/relationships" r:id="rId16" action="ppaction://hlinksldjump"/>
            </a:rPr>
            <a:t>Procedure call</a:t>
          </a:r>
          <a:endParaRPr lang="en-IN" dirty="0"/>
        </a:p>
      </dgm:t>
    </dgm:pt>
    <dgm:pt modelId="{BE0E8EDB-5447-4768-82E3-8163C885B1FB}" type="parTrans" cxnId="{4EF9C9E1-4ED3-4FB3-BFC5-F045DBD44D87}">
      <dgm:prSet/>
      <dgm:spPr/>
      <dgm:t>
        <a:bodyPr/>
        <a:lstStyle/>
        <a:p>
          <a:endParaRPr lang="en-IN"/>
        </a:p>
      </dgm:t>
    </dgm:pt>
    <dgm:pt modelId="{32083375-30A3-40C6-8012-296F59D25B9C}" type="sibTrans" cxnId="{4EF9C9E1-4ED3-4FB3-BFC5-F045DBD44D87}">
      <dgm:prSet/>
      <dgm:spPr/>
      <dgm:t>
        <a:bodyPr/>
        <a:lstStyle/>
        <a:p>
          <a:endParaRPr lang="en-IN"/>
        </a:p>
      </dgm:t>
    </dgm:pt>
    <dgm:pt modelId="{FB57F516-4481-4739-BDBB-08DDEA0F00BB}">
      <dgm:prSet/>
      <dgm:spPr/>
      <dgm:t>
        <a:bodyPr/>
        <a:lstStyle/>
        <a:p>
          <a:r>
            <a:rPr lang="en-IN" dirty="0">
              <a:hlinkClick xmlns:r="http://schemas.openxmlformats.org/officeDocument/2006/relationships" r:id="rId17" action="ppaction://hlinksldjump"/>
            </a:rPr>
            <a:t>Storage-allocation strategies</a:t>
          </a:r>
          <a:endParaRPr lang="en-IN" dirty="0"/>
        </a:p>
      </dgm:t>
    </dgm:pt>
    <dgm:pt modelId="{23F8B745-778F-459B-8304-26F4B234919E}" type="parTrans" cxnId="{C202895C-8052-4FA4-90B0-D8A588E35548}">
      <dgm:prSet/>
      <dgm:spPr/>
      <dgm:t>
        <a:bodyPr/>
        <a:lstStyle/>
        <a:p>
          <a:endParaRPr lang="en-IN"/>
        </a:p>
      </dgm:t>
    </dgm:pt>
    <dgm:pt modelId="{146BD54D-351B-46CF-BCFC-B36F3182C2B7}" type="sibTrans" cxnId="{C202895C-8052-4FA4-90B0-D8A588E35548}">
      <dgm:prSet/>
      <dgm:spPr/>
      <dgm:t>
        <a:bodyPr/>
        <a:lstStyle/>
        <a:p>
          <a:endParaRPr lang="en-IN"/>
        </a:p>
      </dgm:t>
    </dgm:pt>
    <dgm:pt modelId="{C3D0E760-02FA-479E-A610-A0C548C8E0C9}">
      <dgm:prSet/>
      <dgm:spPr/>
      <dgm:t>
        <a:bodyPr/>
        <a:lstStyle/>
        <a:p>
          <a:r>
            <a:rPr lang="en-GB" dirty="0">
              <a:hlinkClick xmlns:r="http://schemas.openxmlformats.org/officeDocument/2006/relationships" r:id="rId18" action="ppaction://hlinksldjump"/>
            </a:rPr>
            <a:t>Data structures for Symbol Table</a:t>
          </a:r>
          <a:r>
            <a:rPr lang="en-US" dirty="0">
              <a:hlinkClick xmlns:r="http://schemas.openxmlformats.org/officeDocument/2006/relationships" r:id="rId18" action="ppaction://hlinksldjump"/>
            </a:rPr>
            <a:t> </a:t>
          </a:r>
          <a:endParaRPr lang="en-US" dirty="0"/>
        </a:p>
      </dgm:t>
    </dgm:pt>
    <dgm:pt modelId="{FAA11A22-1CDC-4965-A444-DA554C7D18EC}" type="parTrans" cxnId="{C16DDB66-8233-46D3-AD76-C6A9C2714729}">
      <dgm:prSet/>
      <dgm:spPr/>
      <dgm:t>
        <a:bodyPr/>
        <a:lstStyle/>
        <a:p>
          <a:endParaRPr lang="en-IN"/>
        </a:p>
      </dgm:t>
    </dgm:pt>
    <dgm:pt modelId="{1BE06A8A-9CE8-4810-B53B-290431314A19}" type="sibTrans" cxnId="{C16DDB66-8233-46D3-AD76-C6A9C2714729}">
      <dgm:prSet/>
      <dgm:spPr/>
      <dgm:t>
        <a:bodyPr/>
        <a:lstStyle/>
        <a:p>
          <a:endParaRPr lang="en-IN"/>
        </a:p>
      </dgm:t>
    </dgm:pt>
    <dgm:pt modelId="{7F0E4326-F9F3-4290-9A2A-4EC07BF8F92C}">
      <dgm:prSet/>
      <dgm:spPr/>
      <dgm:t>
        <a:bodyPr/>
        <a:lstStyle/>
        <a:p>
          <a:r>
            <a:rPr lang="en-IN" dirty="0">
              <a:hlinkClick xmlns:r="http://schemas.openxmlformats.org/officeDocument/2006/relationships" r:id="rId19" action="ppaction://hlinksldjump"/>
            </a:rPr>
            <a:t>Representing scope information</a:t>
          </a:r>
          <a:endParaRPr lang="en-US" dirty="0"/>
        </a:p>
      </dgm:t>
    </dgm:pt>
    <dgm:pt modelId="{4F66368D-41DE-4158-ACA7-7902B420E2F9}" type="parTrans" cxnId="{BCC472F8-A44E-45D7-9CC4-2B39E6917089}">
      <dgm:prSet/>
      <dgm:spPr/>
      <dgm:t>
        <a:bodyPr/>
        <a:lstStyle/>
        <a:p>
          <a:endParaRPr lang="en-IN"/>
        </a:p>
      </dgm:t>
    </dgm:pt>
    <dgm:pt modelId="{A91CBFA5-362C-4547-A601-46455FA66E8F}" type="sibTrans" cxnId="{BCC472F8-A44E-45D7-9CC4-2B39E6917089}">
      <dgm:prSet/>
      <dgm:spPr/>
      <dgm:t>
        <a:bodyPr/>
        <a:lstStyle/>
        <a:p>
          <a:endParaRPr lang="en-IN"/>
        </a:p>
      </dgm:t>
    </dgm:pt>
    <dgm:pt modelId="{62577500-D74D-450E-A472-CD8F4D7E2EC9}">
      <dgm:prSet/>
      <dgm:spPr/>
      <dgm:t>
        <a:bodyPr/>
        <a:lstStyle/>
        <a:p>
          <a:r>
            <a:rPr lang="en-IN" dirty="0">
              <a:effectLst/>
              <a:latin typeface="Arial" panose="020B0604020202020204" pitchFamily="34" charset="0"/>
              <a:hlinkClick xmlns:r="http://schemas.openxmlformats.org/officeDocument/2006/relationships" r:id="rId20" action="ppaction://hlinksldjump"/>
            </a:rPr>
            <a:t>Syntactic phase errors</a:t>
          </a:r>
          <a:endParaRPr lang="en-IN" dirty="0">
            <a:effectLst/>
            <a:latin typeface="Arial" panose="020B0604020202020204" pitchFamily="34" charset="0"/>
          </a:endParaRPr>
        </a:p>
      </dgm:t>
    </dgm:pt>
    <dgm:pt modelId="{FBBEDD00-C2EB-4156-BD42-D4E77CB67542}" type="parTrans" cxnId="{7C306D68-52B2-4589-B22A-5D5462874ACF}">
      <dgm:prSet/>
      <dgm:spPr/>
      <dgm:t>
        <a:bodyPr/>
        <a:lstStyle/>
        <a:p>
          <a:endParaRPr lang="en-IN"/>
        </a:p>
      </dgm:t>
    </dgm:pt>
    <dgm:pt modelId="{F2F2667C-AD1B-4FFF-84B7-14D51D66F537}" type="sibTrans" cxnId="{7C306D68-52B2-4589-B22A-5D5462874ACF}">
      <dgm:prSet/>
      <dgm:spPr/>
      <dgm:t>
        <a:bodyPr/>
        <a:lstStyle/>
        <a:p>
          <a:endParaRPr lang="en-IN"/>
        </a:p>
      </dgm:t>
    </dgm:pt>
    <dgm:pt modelId="{8B89B85F-A6C5-4181-854F-D345B20C48A9}">
      <dgm:prSet/>
      <dgm:spPr/>
      <dgm:t>
        <a:bodyPr/>
        <a:lstStyle/>
        <a:p>
          <a:r>
            <a:rPr lang="en-IN" dirty="0">
              <a:effectLst/>
              <a:latin typeface="Arial" panose="020B0604020202020204" pitchFamily="34" charset="0"/>
              <a:hlinkClick xmlns:r="http://schemas.openxmlformats.org/officeDocument/2006/relationships" r:id="rId21" action="ppaction://hlinksldjump"/>
            </a:rPr>
            <a:t>Semantic errors</a:t>
          </a:r>
          <a:r>
            <a:rPr lang="en-US" dirty="0">
              <a:hlinkClick xmlns:r="http://schemas.openxmlformats.org/officeDocument/2006/relationships" r:id="rId21" action="ppaction://hlinksldjump"/>
            </a:rPr>
            <a:t> </a:t>
          </a:r>
          <a:endParaRPr lang="en-US" dirty="0"/>
        </a:p>
      </dgm:t>
    </dgm:pt>
    <dgm:pt modelId="{AB3FFD7F-BADF-4C7E-A537-74AE56D0E4E9}" type="parTrans" cxnId="{972437AD-6E55-4E92-B451-B7DEEFB7F772}">
      <dgm:prSet/>
      <dgm:spPr/>
      <dgm:t>
        <a:bodyPr/>
        <a:lstStyle/>
        <a:p>
          <a:endParaRPr lang="en-IN"/>
        </a:p>
      </dgm:t>
    </dgm:pt>
    <dgm:pt modelId="{0D9B180F-B5AE-41B4-A771-00EFB75579B2}" type="sibTrans" cxnId="{972437AD-6E55-4E92-B451-B7DEEFB7F772}">
      <dgm:prSet/>
      <dgm:spPr/>
      <dgm:t>
        <a:bodyPr/>
        <a:lstStyle/>
        <a:p>
          <a:endParaRPr lang="en-IN"/>
        </a:p>
      </dgm:t>
    </dgm:pt>
    <dgm:pt modelId="{FA9AA0EA-6498-47E4-9BDB-B610176CC9A9}">
      <dgm:prSet/>
      <dgm:spPr/>
      <dgm:t>
        <a:bodyPr/>
        <a:lstStyle/>
        <a:p>
          <a:pPr>
            <a:buChar char="•"/>
          </a:pPr>
          <a:r>
            <a:rPr lang="en-IN" dirty="0">
              <a:effectLst/>
              <a:latin typeface="Arial" panose="020B0604020202020204" pitchFamily="34" charset="0"/>
              <a:hlinkClick xmlns:r="http://schemas.openxmlformats.org/officeDocument/2006/relationships" r:id="rId22" action="ppaction://hlinksldjump"/>
            </a:rPr>
            <a:t>Lexical phase errors</a:t>
          </a:r>
          <a:endParaRPr lang="en-US" dirty="0"/>
        </a:p>
      </dgm:t>
    </dgm:pt>
    <dgm:pt modelId="{D8834362-B0FB-4F6E-B802-E7D1F7D7A4FD}" type="parTrans" cxnId="{A15216D4-BBA8-4009-9FE7-D3EBF3A07566}">
      <dgm:prSet/>
      <dgm:spPr/>
      <dgm:t>
        <a:bodyPr/>
        <a:lstStyle/>
        <a:p>
          <a:endParaRPr lang="en-IN"/>
        </a:p>
      </dgm:t>
    </dgm:pt>
    <dgm:pt modelId="{E0CDC7D9-022D-43EC-AD06-D9FD8103663A}" type="sibTrans" cxnId="{A15216D4-BBA8-4009-9FE7-D3EBF3A07566}">
      <dgm:prSet/>
      <dgm:spPr/>
      <dgm:t>
        <a:bodyPr/>
        <a:lstStyle/>
        <a:p>
          <a:endParaRPr lang="en-IN"/>
        </a:p>
      </dgm:t>
    </dgm:pt>
    <dgm:pt modelId="{07DD3D5E-46E4-4C14-B09E-4114BFC0515E}">
      <dgm:prSet/>
      <dgm:spPr/>
      <dgm:t>
        <a:bodyPr/>
        <a:lstStyle/>
        <a:p>
          <a:r>
            <a:rPr lang="en-IN" dirty="0">
              <a:hlinkClick xmlns:r="http://schemas.openxmlformats.org/officeDocument/2006/relationships" r:id="rId23" action="ppaction://hlinksldjump"/>
            </a:rPr>
            <a:t>Intermediate Language</a:t>
          </a:r>
          <a:r>
            <a:rPr lang="en-US" dirty="0">
              <a:hlinkClick xmlns:r="http://schemas.openxmlformats.org/officeDocument/2006/relationships" r:id="rId23" action="ppaction://hlinksldjump"/>
            </a:rPr>
            <a:t> </a:t>
          </a:r>
          <a:endParaRPr lang="en-IN" dirty="0"/>
        </a:p>
      </dgm:t>
    </dgm:pt>
    <dgm:pt modelId="{2C4CF809-09C9-48C4-BA6E-0A5A84F23AE2}" type="parTrans" cxnId="{8BD3EC9A-2C21-466A-9BA8-60DC92FBF01E}">
      <dgm:prSet/>
      <dgm:spPr/>
      <dgm:t>
        <a:bodyPr/>
        <a:lstStyle/>
        <a:p>
          <a:endParaRPr lang="en-IN"/>
        </a:p>
      </dgm:t>
    </dgm:pt>
    <dgm:pt modelId="{C1A8197E-1234-45AF-9E26-B57E3B4E7734}" type="sibTrans" cxnId="{8BD3EC9A-2C21-466A-9BA8-60DC92FBF01E}">
      <dgm:prSet/>
      <dgm:spPr/>
      <dgm:t>
        <a:bodyPr/>
        <a:lstStyle/>
        <a:p>
          <a:endParaRPr lang="en-IN"/>
        </a:p>
      </dgm:t>
    </dgm:pt>
    <dgm:pt modelId="{BF403B37-3897-4210-8791-E80A63DA961E}" type="pres">
      <dgm:prSet presAssocID="{43C7AA07-6E47-4A39-A67B-072D65C731DF}" presName="Name0" presStyleCnt="0">
        <dgm:presLayoutVars>
          <dgm:dir/>
          <dgm:animLvl val="lvl"/>
          <dgm:resizeHandles val="exact"/>
        </dgm:presLayoutVars>
      </dgm:prSet>
      <dgm:spPr/>
      <dgm:t>
        <a:bodyPr/>
        <a:lstStyle/>
        <a:p>
          <a:endParaRPr lang="en-GB"/>
        </a:p>
      </dgm:t>
    </dgm:pt>
    <dgm:pt modelId="{268CA17E-CDB7-4F23-B600-F340D0AFCA3E}" type="pres">
      <dgm:prSet presAssocID="{9F503EFB-6D67-4814-BA83-C23B24D0A317}" presName="composite" presStyleCnt="0"/>
      <dgm:spPr/>
    </dgm:pt>
    <dgm:pt modelId="{4DCD9787-2562-4649-8DAA-6BDAFF6FDC80}" type="pres">
      <dgm:prSet presAssocID="{9F503EFB-6D67-4814-BA83-C23B24D0A317}" presName="parTx" presStyleLbl="alignNode1" presStyleIdx="0" presStyleCnt="4">
        <dgm:presLayoutVars>
          <dgm:chMax val="0"/>
          <dgm:chPref val="0"/>
          <dgm:bulletEnabled val="1"/>
        </dgm:presLayoutVars>
      </dgm:prSet>
      <dgm:spPr/>
      <dgm:t>
        <a:bodyPr/>
        <a:lstStyle/>
        <a:p>
          <a:endParaRPr lang="en-GB"/>
        </a:p>
      </dgm:t>
    </dgm:pt>
    <dgm:pt modelId="{9B4349CD-E1A6-463A-9BE8-9DC681AC7B29}" type="pres">
      <dgm:prSet presAssocID="{9F503EFB-6D67-4814-BA83-C23B24D0A317}" presName="desTx" presStyleLbl="alignAccFollowNode1" presStyleIdx="0" presStyleCnt="4">
        <dgm:presLayoutVars>
          <dgm:bulletEnabled val="1"/>
        </dgm:presLayoutVars>
      </dgm:prSet>
      <dgm:spPr/>
      <dgm:t>
        <a:bodyPr/>
        <a:lstStyle/>
        <a:p>
          <a:endParaRPr lang="en-GB"/>
        </a:p>
      </dgm:t>
    </dgm:pt>
    <dgm:pt modelId="{054B1CE7-D35F-40A1-8BF6-FD8738455CA0}" type="pres">
      <dgm:prSet presAssocID="{C51F9068-107F-46D7-98B1-FC1BF8A79FE9}" presName="space" presStyleCnt="0"/>
      <dgm:spPr/>
    </dgm:pt>
    <dgm:pt modelId="{80BBC7B8-67D7-4A2E-A1B0-E787F30599CB}" type="pres">
      <dgm:prSet presAssocID="{86BC9761-4675-4DE6-A1F7-003DE6BBEC24}" presName="composite" presStyleCnt="0"/>
      <dgm:spPr/>
    </dgm:pt>
    <dgm:pt modelId="{80BD664C-4D11-45E1-B20B-CF06849F5334}" type="pres">
      <dgm:prSet presAssocID="{86BC9761-4675-4DE6-A1F7-003DE6BBEC24}" presName="parTx" presStyleLbl="alignNode1" presStyleIdx="1" presStyleCnt="4">
        <dgm:presLayoutVars>
          <dgm:chMax val="0"/>
          <dgm:chPref val="0"/>
          <dgm:bulletEnabled val="1"/>
        </dgm:presLayoutVars>
      </dgm:prSet>
      <dgm:spPr/>
      <dgm:t>
        <a:bodyPr/>
        <a:lstStyle/>
        <a:p>
          <a:endParaRPr lang="en-GB"/>
        </a:p>
      </dgm:t>
    </dgm:pt>
    <dgm:pt modelId="{B4D19389-7FE7-4D44-9E72-B6CDE36E7B8F}" type="pres">
      <dgm:prSet presAssocID="{86BC9761-4675-4DE6-A1F7-003DE6BBEC24}" presName="desTx" presStyleLbl="alignAccFollowNode1" presStyleIdx="1" presStyleCnt="4">
        <dgm:presLayoutVars>
          <dgm:bulletEnabled val="1"/>
        </dgm:presLayoutVars>
      </dgm:prSet>
      <dgm:spPr/>
      <dgm:t>
        <a:bodyPr/>
        <a:lstStyle/>
        <a:p>
          <a:endParaRPr lang="en-GB"/>
        </a:p>
      </dgm:t>
    </dgm:pt>
    <dgm:pt modelId="{6C16CCE4-8787-42AB-AF4C-C3FB3CB82150}" type="pres">
      <dgm:prSet presAssocID="{0FAC53DB-449C-42E5-8699-E8FFDF3BAD9F}" presName="space" presStyleCnt="0"/>
      <dgm:spPr/>
    </dgm:pt>
    <dgm:pt modelId="{9A094CCC-F397-42E6-8ED1-E82333B71337}" type="pres">
      <dgm:prSet presAssocID="{50532F2C-1B36-47F0-93D9-8BBFA1BCDE9B}" presName="composite" presStyleCnt="0"/>
      <dgm:spPr/>
    </dgm:pt>
    <dgm:pt modelId="{98C51F99-DBA9-41D3-A437-1E031AA04CA6}" type="pres">
      <dgm:prSet presAssocID="{50532F2C-1B36-47F0-93D9-8BBFA1BCDE9B}" presName="parTx" presStyleLbl="alignNode1" presStyleIdx="2" presStyleCnt="4">
        <dgm:presLayoutVars>
          <dgm:chMax val="0"/>
          <dgm:chPref val="0"/>
          <dgm:bulletEnabled val="1"/>
        </dgm:presLayoutVars>
      </dgm:prSet>
      <dgm:spPr/>
      <dgm:t>
        <a:bodyPr/>
        <a:lstStyle/>
        <a:p>
          <a:endParaRPr lang="en-GB"/>
        </a:p>
      </dgm:t>
    </dgm:pt>
    <dgm:pt modelId="{6E0E0FDC-6F20-48F3-AD5F-9E28CBA6F87B}" type="pres">
      <dgm:prSet presAssocID="{50532F2C-1B36-47F0-93D9-8BBFA1BCDE9B}" presName="desTx" presStyleLbl="alignAccFollowNode1" presStyleIdx="2" presStyleCnt="4">
        <dgm:presLayoutVars>
          <dgm:bulletEnabled val="1"/>
        </dgm:presLayoutVars>
      </dgm:prSet>
      <dgm:spPr/>
      <dgm:t>
        <a:bodyPr/>
        <a:lstStyle/>
        <a:p>
          <a:endParaRPr lang="en-GB"/>
        </a:p>
      </dgm:t>
    </dgm:pt>
    <dgm:pt modelId="{0ED58F53-343A-4309-A454-AFC1F3D176F3}" type="pres">
      <dgm:prSet presAssocID="{21EF8157-3355-441A-B1DC-B88817A4A9FB}" presName="space" presStyleCnt="0"/>
      <dgm:spPr/>
    </dgm:pt>
    <dgm:pt modelId="{087BCA4F-5A81-4A3D-835C-0F8D659768CB}" type="pres">
      <dgm:prSet presAssocID="{8628D20F-CA81-4883-A304-AF9AFF80EAC3}" presName="composite" presStyleCnt="0"/>
      <dgm:spPr/>
    </dgm:pt>
    <dgm:pt modelId="{C6537FBF-9338-4FAF-AA6E-927B2FB29C3A}" type="pres">
      <dgm:prSet presAssocID="{8628D20F-CA81-4883-A304-AF9AFF80EAC3}" presName="parTx" presStyleLbl="alignNode1" presStyleIdx="3" presStyleCnt="4">
        <dgm:presLayoutVars>
          <dgm:chMax val="0"/>
          <dgm:chPref val="0"/>
          <dgm:bulletEnabled val="1"/>
        </dgm:presLayoutVars>
      </dgm:prSet>
      <dgm:spPr/>
      <dgm:t>
        <a:bodyPr/>
        <a:lstStyle/>
        <a:p>
          <a:endParaRPr lang="en-GB"/>
        </a:p>
      </dgm:t>
    </dgm:pt>
    <dgm:pt modelId="{A57FCC66-96AF-4E41-9F34-6913F05CED34}" type="pres">
      <dgm:prSet presAssocID="{8628D20F-CA81-4883-A304-AF9AFF80EAC3}" presName="desTx" presStyleLbl="alignAccFollowNode1" presStyleIdx="3" presStyleCnt="4">
        <dgm:presLayoutVars>
          <dgm:bulletEnabled val="1"/>
        </dgm:presLayoutVars>
      </dgm:prSet>
      <dgm:spPr/>
      <dgm:t>
        <a:bodyPr/>
        <a:lstStyle/>
        <a:p>
          <a:endParaRPr lang="en-GB"/>
        </a:p>
      </dgm:t>
    </dgm:pt>
  </dgm:ptLst>
  <dgm:cxnLst>
    <dgm:cxn modelId="{E5A22461-EC41-40CF-95C8-6E7F480AB16D}" type="presOf" srcId="{D45E72C2-C5A8-466E-B56D-8700872F22F5}" destId="{B4D19389-7FE7-4D44-9E72-B6CDE36E7B8F}" srcOrd="0" destOrd="1" presId="urn:microsoft.com/office/officeart/2005/8/layout/hList1"/>
    <dgm:cxn modelId="{37883796-1FB3-49A4-9995-2DA3FEAC8C20}" type="presOf" srcId="{86BC9761-4675-4DE6-A1F7-003DE6BBEC24}" destId="{80BD664C-4D11-45E1-B20B-CF06849F5334}" srcOrd="0" destOrd="0" presId="urn:microsoft.com/office/officeart/2005/8/layout/hList1"/>
    <dgm:cxn modelId="{74A52A8C-E56A-4130-B54F-A9497A1441C1}" type="presOf" srcId="{C3D0E760-02FA-479E-A610-A0C548C8E0C9}" destId="{6E0E0FDC-6F20-48F3-AD5F-9E28CBA6F87B}" srcOrd="0" destOrd="1" presId="urn:microsoft.com/office/officeart/2005/8/layout/hList1"/>
    <dgm:cxn modelId="{4EF9C9E1-4ED3-4FB3-BFC5-F045DBD44D87}" srcId="{9F503EFB-6D67-4814-BA83-C23B24D0A317}" destId="{E27633B3-F5FA-4C7E-83CC-453BABDF887B}" srcOrd="5" destOrd="0" parTransId="{BE0E8EDB-5447-4768-82E3-8163C885B1FB}" sibTransId="{32083375-30A3-40C6-8012-296F59D25B9C}"/>
    <dgm:cxn modelId="{8F809ABC-D811-49C6-947F-5E2A825B8529}" type="presOf" srcId="{14213A12-417C-4A30-BF8A-48DA3069B10B}" destId="{9B4349CD-E1A6-463A-9BE8-9DC681AC7B29}" srcOrd="0" destOrd="2" presId="urn:microsoft.com/office/officeart/2005/8/layout/hList1"/>
    <dgm:cxn modelId="{E1B9F4C6-7C36-4AB3-93F7-C8E0C93E706B}" type="presOf" srcId="{7F0E4326-F9F3-4290-9A2A-4EC07BF8F92C}" destId="{6E0E0FDC-6F20-48F3-AD5F-9E28CBA6F87B}" srcOrd="0" destOrd="2" presId="urn:microsoft.com/office/officeart/2005/8/layout/hList1"/>
    <dgm:cxn modelId="{2976A53D-D9AF-4F5B-BB9B-F2E47F7B02E7}" srcId="{9F503EFB-6D67-4814-BA83-C23B24D0A317}" destId="{E8EE3AE5-7DA6-43F8-8AFA-2F70BA50BFEF}" srcOrd="3" destOrd="0" parTransId="{6359189B-AED1-4905-AAB7-6C4C82491D33}" sibTransId="{4DC256E9-A6DB-4615-BBDB-A63F9CF5C35A}"/>
    <dgm:cxn modelId="{A3223E97-1F29-4F8C-855A-C6F222B8EEEF}" type="presOf" srcId="{50532F2C-1B36-47F0-93D9-8BBFA1BCDE9B}" destId="{98C51F99-DBA9-41D3-A437-1E031AA04CA6}" srcOrd="0" destOrd="0" presId="urn:microsoft.com/office/officeart/2005/8/layout/hList1"/>
    <dgm:cxn modelId="{5F89E629-D4D3-4203-B893-25CBF21F39F2}" srcId="{86BC9761-4675-4DE6-A1F7-003DE6BBEC24}" destId="{D45E72C2-C5A8-466E-B56D-8700872F22F5}" srcOrd="1" destOrd="0" parTransId="{B697C983-B9FF-4EF9-BE83-2CBE35D05793}" sibTransId="{CB59C685-FE0A-4086-9A9C-039283E692AA}"/>
    <dgm:cxn modelId="{A15216D4-BBA8-4009-9FE7-D3EBF3A07566}" srcId="{8628D20F-CA81-4883-A304-AF9AFF80EAC3}" destId="{FA9AA0EA-6498-47E4-9BDB-B610176CC9A9}" srcOrd="0" destOrd="0" parTransId="{D8834362-B0FB-4F6E-B802-E7D1F7D7A4FD}" sibTransId="{E0CDC7D9-022D-43EC-AD06-D9FD8103663A}"/>
    <dgm:cxn modelId="{9B4D959C-3FC9-4667-BFE3-053E858F1EE5}" srcId="{43C7AA07-6E47-4A39-A67B-072D65C731DF}" destId="{8628D20F-CA81-4883-A304-AF9AFF80EAC3}" srcOrd="3" destOrd="0" parTransId="{153593BC-9595-44E3-B15A-28315DDD66BC}" sibTransId="{D37C3FDD-3B93-4EE0-A263-7EA0006AAD8F}"/>
    <dgm:cxn modelId="{C16DDB66-8233-46D3-AD76-C6A9C2714729}" srcId="{50532F2C-1B36-47F0-93D9-8BBFA1BCDE9B}" destId="{C3D0E760-02FA-479E-A610-A0C548C8E0C9}" srcOrd="1" destOrd="0" parTransId="{FAA11A22-1CDC-4965-A444-DA554C7D18EC}" sibTransId="{1BE06A8A-9CE8-4810-B53B-290431314A19}"/>
    <dgm:cxn modelId="{5680BB1F-701F-4AE1-98BD-43AFEDA922C3}" srcId="{43C7AA07-6E47-4A39-A67B-072D65C731DF}" destId="{9F503EFB-6D67-4814-BA83-C23B24D0A317}" srcOrd="0" destOrd="0" parTransId="{DB67FBFE-C47F-40EC-9B96-742EEE9B6581}" sibTransId="{C51F9068-107F-46D7-98B1-FC1BF8A79FE9}"/>
    <dgm:cxn modelId="{BCC472F8-A44E-45D7-9CC4-2B39E6917089}" srcId="{50532F2C-1B36-47F0-93D9-8BBFA1BCDE9B}" destId="{7F0E4326-F9F3-4290-9A2A-4EC07BF8F92C}" srcOrd="2" destOrd="0" parTransId="{4F66368D-41DE-4158-ACA7-7902B420E2F9}" sibTransId="{A91CBFA5-362C-4547-A601-46455FA66E8F}"/>
    <dgm:cxn modelId="{06377FEB-AAFA-4C9D-8657-AE62C8A3FD9C}" type="presOf" srcId="{FB57F516-4481-4739-BDBB-08DDEA0F00BB}" destId="{B4D19389-7FE7-4D44-9E72-B6CDE36E7B8F}" srcOrd="0" destOrd="2" presId="urn:microsoft.com/office/officeart/2005/8/layout/hList1"/>
    <dgm:cxn modelId="{C37F13EB-B966-4FFB-A13B-3E7B4138EC2A}" type="presOf" srcId="{62577500-D74D-450E-A472-CD8F4D7E2EC9}" destId="{A57FCC66-96AF-4E41-9F34-6913F05CED34}" srcOrd="0" destOrd="1" presId="urn:microsoft.com/office/officeart/2005/8/layout/hList1"/>
    <dgm:cxn modelId="{D4C904AA-D51A-4F5C-BF0E-8FAA2797F3AB}" type="presOf" srcId="{15063585-CB11-4223-81BF-44A3535181AE}" destId="{B4D19389-7FE7-4D44-9E72-B6CDE36E7B8F}" srcOrd="0" destOrd="0" presId="urn:microsoft.com/office/officeart/2005/8/layout/hList1"/>
    <dgm:cxn modelId="{D570BA09-239A-4213-8E55-29965267D106}" type="presOf" srcId="{8628D20F-CA81-4883-A304-AF9AFF80EAC3}" destId="{C6537FBF-9338-4FAF-AA6E-927B2FB29C3A}" srcOrd="0" destOrd="0" presId="urn:microsoft.com/office/officeart/2005/8/layout/hList1"/>
    <dgm:cxn modelId="{8AE4FCB6-55BB-4B49-969E-390F9A5D87A8}" type="presOf" srcId="{07DD3D5E-46E4-4C14-B09E-4114BFC0515E}" destId="{9B4349CD-E1A6-463A-9BE8-9DC681AC7B29}" srcOrd="0" destOrd="0" presId="urn:microsoft.com/office/officeart/2005/8/layout/hList1"/>
    <dgm:cxn modelId="{2498687B-A3DB-402D-AF0C-5C0509975240}" type="presOf" srcId="{FA9AA0EA-6498-47E4-9BDB-B610176CC9A9}" destId="{A57FCC66-96AF-4E41-9F34-6913F05CED34}" srcOrd="0" destOrd="0" presId="urn:microsoft.com/office/officeart/2005/8/layout/hList1"/>
    <dgm:cxn modelId="{8BD3EC9A-2C21-466A-9BA8-60DC92FBF01E}" srcId="{9F503EFB-6D67-4814-BA83-C23B24D0A317}" destId="{07DD3D5E-46E4-4C14-B09E-4114BFC0515E}" srcOrd="0" destOrd="0" parTransId="{2C4CF809-09C9-48C4-BA6E-0A5A84F23AE2}" sibTransId="{C1A8197E-1234-45AF-9E26-B57E3B4E7734}"/>
    <dgm:cxn modelId="{0CC4589B-F69D-47A4-8CCB-BB53F23814D3}" srcId="{50532F2C-1B36-47F0-93D9-8BBFA1BCDE9B}" destId="{A8F2E90B-AC01-4718-ACE3-A7824B13FAB1}" srcOrd="0" destOrd="0" parTransId="{10220BAE-5FA1-428C-B7DA-51D652268FDC}" sibTransId="{C7B39A9B-3967-4E65-9713-07A7221DA6D5}"/>
    <dgm:cxn modelId="{B62A1402-C9DC-4A3B-A5FD-0D526B3CBB63}" srcId="{9F503EFB-6D67-4814-BA83-C23B24D0A317}" destId="{AC838CF3-098C-4DD8-8341-D9EEDD35F5F7}" srcOrd="4" destOrd="0" parTransId="{C22B4B17-4881-4BEB-AE4C-CDE0ACA91F40}" sibTransId="{D52A5505-EE1F-49D6-940A-D9F7124D8262}"/>
    <dgm:cxn modelId="{4D1C73CB-6CC0-4FEA-ADA9-3B1FC77C1FBE}" type="presOf" srcId="{8B89B85F-A6C5-4181-854F-D345B20C48A9}" destId="{A57FCC66-96AF-4E41-9F34-6913F05CED34}" srcOrd="0" destOrd="2" presId="urn:microsoft.com/office/officeart/2005/8/layout/hList1"/>
    <dgm:cxn modelId="{CDB6A56B-C781-4FDB-AC30-7E7BB9018929}" type="presOf" srcId="{04DEE8D5-BFFD-44F3-8D9E-B56C508C44C3}" destId="{9B4349CD-E1A6-463A-9BE8-9DC681AC7B29}" srcOrd="0" destOrd="1" presId="urn:microsoft.com/office/officeart/2005/8/layout/hList1"/>
    <dgm:cxn modelId="{50B05E87-AF9F-466E-9024-58B22B8055C5}" type="presOf" srcId="{E8EE3AE5-7DA6-43F8-8AFA-2F70BA50BFEF}" destId="{9B4349CD-E1A6-463A-9BE8-9DC681AC7B29}" srcOrd="0" destOrd="3" presId="urn:microsoft.com/office/officeart/2005/8/layout/hList1"/>
    <dgm:cxn modelId="{972437AD-6E55-4E92-B451-B7DEEFB7F772}" srcId="{8628D20F-CA81-4883-A304-AF9AFF80EAC3}" destId="{8B89B85F-A6C5-4181-854F-D345B20C48A9}" srcOrd="2" destOrd="0" parTransId="{AB3FFD7F-BADF-4C7E-A537-74AE56D0E4E9}" sibTransId="{0D9B180F-B5AE-41B4-A771-00EFB75579B2}"/>
    <dgm:cxn modelId="{E219AC7F-73A3-48E6-A012-E006DEC303CE}" srcId="{43C7AA07-6E47-4A39-A67B-072D65C731DF}" destId="{50532F2C-1B36-47F0-93D9-8BBFA1BCDE9B}" srcOrd="2" destOrd="0" parTransId="{961CC1B4-820F-4DD8-8FB1-8638F449FDA5}" sibTransId="{21EF8157-3355-441A-B1DC-B88817A4A9FB}"/>
    <dgm:cxn modelId="{01A9B66A-C12F-4CB0-9B5E-5E7791DBA031}" srcId="{9F503EFB-6D67-4814-BA83-C23B24D0A317}" destId="{14213A12-417C-4A30-BF8A-48DA3069B10B}" srcOrd="2" destOrd="0" parTransId="{1503CFB9-4488-4074-A488-93E62F83278F}" sibTransId="{CEDE0B02-A64D-4133-9B4E-0CE18E6351A4}"/>
    <dgm:cxn modelId="{DBF3A21F-B60F-4015-95B0-2D135E7ACAC2}" srcId="{86BC9761-4675-4DE6-A1F7-003DE6BBEC24}" destId="{15063585-CB11-4223-81BF-44A3535181AE}" srcOrd="0" destOrd="0" parTransId="{312BAA8E-1965-43CB-9C50-68F0A3E1053D}" sibTransId="{9DCB0254-A2D2-4250-B3EA-C9837E826978}"/>
    <dgm:cxn modelId="{B12993F3-6819-45A2-9C8C-A175807271DB}" type="presOf" srcId="{43C7AA07-6E47-4A39-A67B-072D65C731DF}" destId="{BF403B37-3897-4210-8791-E80A63DA961E}" srcOrd="0" destOrd="0" presId="urn:microsoft.com/office/officeart/2005/8/layout/hList1"/>
    <dgm:cxn modelId="{813B3CFE-9071-47E4-92A1-427E3210F37A}" srcId="{43C7AA07-6E47-4A39-A67B-072D65C731DF}" destId="{86BC9761-4675-4DE6-A1F7-003DE6BBEC24}" srcOrd="1" destOrd="0" parTransId="{4A14D893-3525-4B32-A186-AC6D9E0D34A2}" sibTransId="{0FAC53DB-449C-42E5-8699-E8FFDF3BAD9F}"/>
    <dgm:cxn modelId="{6871CB97-2E8C-46DD-AD0F-41E3F64BB239}" type="presOf" srcId="{E27633B3-F5FA-4C7E-83CC-453BABDF887B}" destId="{9B4349CD-E1A6-463A-9BE8-9DC681AC7B29}" srcOrd="0" destOrd="5" presId="urn:microsoft.com/office/officeart/2005/8/layout/hList1"/>
    <dgm:cxn modelId="{7C306D68-52B2-4589-B22A-5D5462874ACF}" srcId="{8628D20F-CA81-4883-A304-AF9AFF80EAC3}" destId="{62577500-D74D-450E-A472-CD8F4D7E2EC9}" srcOrd="1" destOrd="0" parTransId="{FBBEDD00-C2EB-4156-BD42-D4E77CB67542}" sibTransId="{F2F2667C-AD1B-4FFF-84B7-14D51D66F537}"/>
    <dgm:cxn modelId="{C3665887-47A4-4AF6-B881-72AB5CA098B7}" type="presOf" srcId="{A8F2E90B-AC01-4718-ACE3-A7824B13FAB1}" destId="{6E0E0FDC-6F20-48F3-AD5F-9E28CBA6F87B}" srcOrd="0" destOrd="0" presId="urn:microsoft.com/office/officeart/2005/8/layout/hList1"/>
    <dgm:cxn modelId="{C202895C-8052-4FA4-90B0-D8A588E35548}" srcId="{86BC9761-4675-4DE6-A1F7-003DE6BBEC24}" destId="{FB57F516-4481-4739-BDBB-08DDEA0F00BB}" srcOrd="2" destOrd="0" parTransId="{23F8B745-778F-459B-8304-26F4B234919E}" sibTransId="{146BD54D-351B-46CF-BCFC-B36F3182C2B7}"/>
    <dgm:cxn modelId="{3453704F-84CB-4A96-B169-E0E095173189}" type="presOf" srcId="{9F503EFB-6D67-4814-BA83-C23B24D0A317}" destId="{4DCD9787-2562-4649-8DAA-6BDAFF6FDC80}" srcOrd="0" destOrd="0" presId="urn:microsoft.com/office/officeart/2005/8/layout/hList1"/>
    <dgm:cxn modelId="{6BD7CADE-D662-4EFF-B6C1-4AA46361FC63}" type="presOf" srcId="{AC838CF3-098C-4DD8-8341-D9EEDD35F5F7}" destId="{9B4349CD-E1A6-463A-9BE8-9DC681AC7B29}" srcOrd="0" destOrd="4" presId="urn:microsoft.com/office/officeart/2005/8/layout/hList1"/>
    <dgm:cxn modelId="{022988E6-9715-47BC-8909-10202DBD7E9C}" srcId="{9F503EFB-6D67-4814-BA83-C23B24D0A317}" destId="{04DEE8D5-BFFD-44F3-8D9E-B56C508C44C3}" srcOrd="1" destOrd="0" parTransId="{11FB65BC-C533-4AB4-A383-F3C4CB4A5E55}" sibTransId="{14231109-CD4D-4E5D-84F5-DF5D84ECE507}"/>
    <dgm:cxn modelId="{5ACCE786-7E18-4517-BD65-42400CB96206}" type="presParOf" srcId="{BF403B37-3897-4210-8791-E80A63DA961E}" destId="{268CA17E-CDB7-4F23-B600-F340D0AFCA3E}" srcOrd="0" destOrd="0" presId="urn:microsoft.com/office/officeart/2005/8/layout/hList1"/>
    <dgm:cxn modelId="{87771C73-8D25-4C28-B349-41ABBDC93936}" type="presParOf" srcId="{268CA17E-CDB7-4F23-B600-F340D0AFCA3E}" destId="{4DCD9787-2562-4649-8DAA-6BDAFF6FDC80}" srcOrd="0" destOrd="0" presId="urn:microsoft.com/office/officeart/2005/8/layout/hList1"/>
    <dgm:cxn modelId="{D174CF67-B839-43FD-B8F4-1F1BBE51ABF2}" type="presParOf" srcId="{268CA17E-CDB7-4F23-B600-F340D0AFCA3E}" destId="{9B4349CD-E1A6-463A-9BE8-9DC681AC7B29}" srcOrd="1" destOrd="0" presId="urn:microsoft.com/office/officeart/2005/8/layout/hList1"/>
    <dgm:cxn modelId="{B135F8AB-FAFF-4EFA-BCB6-88F364AE9621}" type="presParOf" srcId="{BF403B37-3897-4210-8791-E80A63DA961E}" destId="{054B1CE7-D35F-40A1-8BF6-FD8738455CA0}" srcOrd="1" destOrd="0" presId="urn:microsoft.com/office/officeart/2005/8/layout/hList1"/>
    <dgm:cxn modelId="{A3DACDF6-C4FD-4D2D-B5B9-86A7C5B85776}" type="presParOf" srcId="{BF403B37-3897-4210-8791-E80A63DA961E}" destId="{80BBC7B8-67D7-4A2E-A1B0-E787F30599CB}" srcOrd="2" destOrd="0" presId="urn:microsoft.com/office/officeart/2005/8/layout/hList1"/>
    <dgm:cxn modelId="{CA5533C2-4963-4AF0-99B2-9EA72F26E84B}" type="presParOf" srcId="{80BBC7B8-67D7-4A2E-A1B0-E787F30599CB}" destId="{80BD664C-4D11-45E1-B20B-CF06849F5334}" srcOrd="0" destOrd="0" presId="urn:microsoft.com/office/officeart/2005/8/layout/hList1"/>
    <dgm:cxn modelId="{C1F87C1E-2907-49A6-90E9-4ACDDC5BE103}" type="presParOf" srcId="{80BBC7B8-67D7-4A2E-A1B0-E787F30599CB}" destId="{B4D19389-7FE7-4D44-9E72-B6CDE36E7B8F}" srcOrd="1" destOrd="0" presId="urn:microsoft.com/office/officeart/2005/8/layout/hList1"/>
    <dgm:cxn modelId="{8E4BD287-D43C-4406-A21A-037A63762719}" type="presParOf" srcId="{BF403B37-3897-4210-8791-E80A63DA961E}" destId="{6C16CCE4-8787-42AB-AF4C-C3FB3CB82150}" srcOrd="3" destOrd="0" presId="urn:microsoft.com/office/officeart/2005/8/layout/hList1"/>
    <dgm:cxn modelId="{65FC8BD7-BD93-4DB0-9A6D-C95FA2CDB63F}" type="presParOf" srcId="{BF403B37-3897-4210-8791-E80A63DA961E}" destId="{9A094CCC-F397-42E6-8ED1-E82333B71337}" srcOrd="4" destOrd="0" presId="urn:microsoft.com/office/officeart/2005/8/layout/hList1"/>
    <dgm:cxn modelId="{E11F670F-A44E-482B-983F-B3F730C12FDB}" type="presParOf" srcId="{9A094CCC-F397-42E6-8ED1-E82333B71337}" destId="{98C51F99-DBA9-41D3-A437-1E031AA04CA6}" srcOrd="0" destOrd="0" presId="urn:microsoft.com/office/officeart/2005/8/layout/hList1"/>
    <dgm:cxn modelId="{EE240C41-B71D-47A7-B67E-287D20AE79FD}" type="presParOf" srcId="{9A094CCC-F397-42E6-8ED1-E82333B71337}" destId="{6E0E0FDC-6F20-48F3-AD5F-9E28CBA6F87B}" srcOrd="1" destOrd="0" presId="urn:microsoft.com/office/officeart/2005/8/layout/hList1"/>
    <dgm:cxn modelId="{9B5CEA49-7BFD-4D2F-8FF7-559E6833BBF4}" type="presParOf" srcId="{BF403B37-3897-4210-8791-E80A63DA961E}" destId="{0ED58F53-343A-4309-A454-AFC1F3D176F3}" srcOrd="5" destOrd="0" presId="urn:microsoft.com/office/officeart/2005/8/layout/hList1"/>
    <dgm:cxn modelId="{168804B7-CDDB-414D-8BF1-E78B2DD6D30A}" type="presParOf" srcId="{BF403B37-3897-4210-8791-E80A63DA961E}" destId="{087BCA4F-5A81-4A3D-835C-0F8D659768CB}" srcOrd="6" destOrd="0" presId="urn:microsoft.com/office/officeart/2005/8/layout/hList1"/>
    <dgm:cxn modelId="{42905131-23AD-411E-990C-A3823F350FEA}" type="presParOf" srcId="{087BCA4F-5A81-4A3D-835C-0F8D659768CB}" destId="{C6537FBF-9338-4FAF-AA6E-927B2FB29C3A}" srcOrd="0" destOrd="0" presId="urn:microsoft.com/office/officeart/2005/8/layout/hList1"/>
    <dgm:cxn modelId="{1EBDF46D-9139-4839-9184-D20BD9379BA1}" type="presParOf" srcId="{087BCA4F-5A81-4A3D-835C-0F8D659768CB}" destId="{A57FCC66-96AF-4E41-9F34-6913F05CED3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C4DBF9-A749-4DE0-8A89-42F3FD78E320}"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C0EB241F-0A9A-4308-B0AD-E8AA56774CAF}">
      <dgm:prSet/>
      <dgm:spPr/>
      <dgm:t>
        <a:bodyPr/>
        <a:lstStyle/>
        <a:p>
          <a:r>
            <a:rPr lang="en-IN"/>
            <a:t>Benefits of using a machine-independent intermediate form are:</a:t>
          </a:r>
          <a:endParaRPr lang="en-US"/>
        </a:p>
      </dgm:t>
    </dgm:pt>
    <dgm:pt modelId="{F5CDD670-032A-4393-B97F-28EC02A10E19}" type="parTrans" cxnId="{CA3A8486-B834-434E-B3C8-7DF71D5F3A6A}">
      <dgm:prSet/>
      <dgm:spPr/>
      <dgm:t>
        <a:bodyPr/>
        <a:lstStyle/>
        <a:p>
          <a:endParaRPr lang="en-US"/>
        </a:p>
      </dgm:t>
    </dgm:pt>
    <dgm:pt modelId="{336C72C5-FF9B-4CBB-AAA8-B6E0C2E3FC6C}" type="sibTrans" cxnId="{CA3A8486-B834-434E-B3C8-7DF71D5F3A6A}">
      <dgm:prSet/>
      <dgm:spPr/>
      <dgm:t>
        <a:bodyPr/>
        <a:lstStyle/>
        <a:p>
          <a:endParaRPr lang="en-US"/>
        </a:p>
      </dgm:t>
    </dgm:pt>
    <dgm:pt modelId="{511034C7-D2EC-4B18-A0B6-19D8D76E14BB}">
      <dgm:prSet/>
      <dgm:spPr/>
      <dgm:t>
        <a:bodyPr/>
        <a:lstStyle/>
        <a:p>
          <a:r>
            <a:rPr lang="en-IN"/>
            <a:t>Retargeting is facilitated; a compiler for a different machine can be created by attaching a back end for the new machine to an existing front end</a:t>
          </a:r>
          <a:endParaRPr lang="en-US"/>
        </a:p>
      </dgm:t>
    </dgm:pt>
    <dgm:pt modelId="{6176BA86-3C09-4137-A0D7-70194CA187C0}" type="parTrans" cxnId="{D2FA2D4E-F2CC-4FC7-B83F-561AF92A3279}">
      <dgm:prSet/>
      <dgm:spPr/>
      <dgm:t>
        <a:bodyPr/>
        <a:lstStyle/>
        <a:p>
          <a:endParaRPr lang="en-US"/>
        </a:p>
      </dgm:t>
    </dgm:pt>
    <dgm:pt modelId="{4333CFE3-C31E-46ED-A58A-B8DC069CE765}" type="sibTrans" cxnId="{D2FA2D4E-F2CC-4FC7-B83F-561AF92A3279}">
      <dgm:prSet/>
      <dgm:spPr/>
      <dgm:t>
        <a:bodyPr/>
        <a:lstStyle/>
        <a:p>
          <a:endParaRPr lang="en-US"/>
        </a:p>
      </dgm:t>
    </dgm:pt>
    <dgm:pt modelId="{6E03D62F-4CAC-407A-A564-4C2064A1B649}">
      <dgm:prSet/>
      <dgm:spPr/>
      <dgm:t>
        <a:bodyPr/>
        <a:lstStyle/>
        <a:p>
          <a:r>
            <a:rPr lang="en-IN"/>
            <a:t>Machine-independent code optimizer can be applied to the intermediate representation</a:t>
          </a:r>
          <a:endParaRPr lang="en-US"/>
        </a:p>
      </dgm:t>
    </dgm:pt>
    <dgm:pt modelId="{FD771147-5A63-4BDF-939F-B2ED7D4F9B85}" type="parTrans" cxnId="{74382356-9CE7-4076-9747-468EE89DA580}">
      <dgm:prSet/>
      <dgm:spPr/>
      <dgm:t>
        <a:bodyPr/>
        <a:lstStyle/>
        <a:p>
          <a:endParaRPr lang="en-US"/>
        </a:p>
      </dgm:t>
    </dgm:pt>
    <dgm:pt modelId="{2137EACD-B7EF-4E76-AA06-C9A04C75AAB5}" type="sibTrans" cxnId="{74382356-9CE7-4076-9747-468EE89DA580}">
      <dgm:prSet/>
      <dgm:spPr/>
      <dgm:t>
        <a:bodyPr/>
        <a:lstStyle/>
        <a:p>
          <a:endParaRPr lang="en-US"/>
        </a:p>
      </dgm:t>
    </dgm:pt>
    <dgm:pt modelId="{6BD3D9EC-8F2F-489B-A25B-53739903B8D2}" type="pres">
      <dgm:prSet presAssocID="{B9C4DBF9-A749-4DE0-8A89-42F3FD78E320}" presName="outerComposite" presStyleCnt="0">
        <dgm:presLayoutVars>
          <dgm:chMax val="5"/>
          <dgm:dir/>
          <dgm:resizeHandles val="exact"/>
        </dgm:presLayoutVars>
      </dgm:prSet>
      <dgm:spPr/>
      <dgm:t>
        <a:bodyPr/>
        <a:lstStyle/>
        <a:p>
          <a:endParaRPr lang="en-GB"/>
        </a:p>
      </dgm:t>
    </dgm:pt>
    <dgm:pt modelId="{B2364361-2024-4551-8B0C-328C4081E354}" type="pres">
      <dgm:prSet presAssocID="{B9C4DBF9-A749-4DE0-8A89-42F3FD78E320}" presName="dummyMaxCanvas" presStyleCnt="0">
        <dgm:presLayoutVars/>
      </dgm:prSet>
      <dgm:spPr/>
    </dgm:pt>
    <dgm:pt modelId="{B99FB4D3-4D65-431F-9D06-1F5028164677}" type="pres">
      <dgm:prSet presAssocID="{B9C4DBF9-A749-4DE0-8A89-42F3FD78E320}" presName="ThreeNodes_1" presStyleLbl="node1" presStyleIdx="0" presStyleCnt="3">
        <dgm:presLayoutVars>
          <dgm:bulletEnabled val="1"/>
        </dgm:presLayoutVars>
      </dgm:prSet>
      <dgm:spPr/>
      <dgm:t>
        <a:bodyPr/>
        <a:lstStyle/>
        <a:p>
          <a:endParaRPr lang="en-GB"/>
        </a:p>
      </dgm:t>
    </dgm:pt>
    <dgm:pt modelId="{F6AAF7E1-132B-4D02-8923-401611E81F05}" type="pres">
      <dgm:prSet presAssocID="{B9C4DBF9-A749-4DE0-8A89-42F3FD78E320}" presName="ThreeNodes_2" presStyleLbl="node1" presStyleIdx="1" presStyleCnt="3">
        <dgm:presLayoutVars>
          <dgm:bulletEnabled val="1"/>
        </dgm:presLayoutVars>
      </dgm:prSet>
      <dgm:spPr/>
      <dgm:t>
        <a:bodyPr/>
        <a:lstStyle/>
        <a:p>
          <a:endParaRPr lang="en-GB"/>
        </a:p>
      </dgm:t>
    </dgm:pt>
    <dgm:pt modelId="{7E9472A3-C4C1-4537-ACF5-43447E1B3B56}" type="pres">
      <dgm:prSet presAssocID="{B9C4DBF9-A749-4DE0-8A89-42F3FD78E320}" presName="ThreeNodes_3" presStyleLbl="node1" presStyleIdx="2" presStyleCnt="3">
        <dgm:presLayoutVars>
          <dgm:bulletEnabled val="1"/>
        </dgm:presLayoutVars>
      </dgm:prSet>
      <dgm:spPr/>
      <dgm:t>
        <a:bodyPr/>
        <a:lstStyle/>
        <a:p>
          <a:endParaRPr lang="en-GB"/>
        </a:p>
      </dgm:t>
    </dgm:pt>
    <dgm:pt modelId="{5A459348-D8BD-45B9-8A4B-B86C71234B66}" type="pres">
      <dgm:prSet presAssocID="{B9C4DBF9-A749-4DE0-8A89-42F3FD78E320}" presName="ThreeConn_1-2" presStyleLbl="fgAccFollowNode1" presStyleIdx="0" presStyleCnt="2">
        <dgm:presLayoutVars>
          <dgm:bulletEnabled val="1"/>
        </dgm:presLayoutVars>
      </dgm:prSet>
      <dgm:spPr/>
      <dgm:t>
        <a:bodyPr/>
        <a:lstStyle/>
        <a:p>
          <a:endParaRPr lang="en-GB"/>
        </a:p>
      </dgm:t>
    </dgm:pt>
    <dgm:pt modelId="{699AF5DF-79F6-4D64-8BA2-84451A742F7B}" type="pres">
      <dgm:prSet presAssocID="{B9C4DBF9-A749-4DE0-8A89-42F3FD78E320}" presName="ThreeConn_2-3" presStyleLbl="fgAccFollowNode1" presStyleIdx="1" presStyleCnt="2">
        <dgm:presLayoutVars>
          <dgm:bulletEnabled val="1"/>
        </dgm:presLayoutVars>
      </dgm:prSet>
      <dgm:spPr/>
      <dgm:t>
        <a:bodyPr/>
        <a:lstStyle/>
        <a:p>
          <a:endParaRPr lang="en-GB"/>
        </a:p>
      </dgm:t>
    </dgm:pt>
    <dgm:pt modelId="{56845B05-5506-440C-80E9-E6B5BB18439A}" type="pres">
      <dgm:prSet presAssocID="{B9C4DBF9-A749-4DE0-8A89-42F3FD78E320}" presName="ThreeNodes_1_text" presStyleLbl="node1" presStyleIdx="2" presStyleCnt="3">
        <dgm:presLayoutVars>
          <dgm:bulletEnabled val="1"/>
        </dgm:presLayoutVars>
      </dgm:prSet>
      <dgm:spPr/>
      <dgm:t>
        <a:bodyPr/>
        <a:lstStyle/>
        <a:p>
          <a:endParaRPr lang="en-GB"/>
        </a:p>
      </dgm:t>
    </dgm:pt>
    <dgm:pt modelId="{5A73121E-A4B5-4468-8B55-DED748D65F4A}" type="pres">
      <dgm:prSet presAssocID="{B9C4DBF9-A749-4DE0-8A89-42F3FD78E320}" presName="ThreeNodes_2_text" presStyleLbl="node1" presStyleIdx="2" presStyleCnt="3">
        <dgm:presLayoutVars>
          <dgm:bulletEnabled val="1"/>
        </dgm:presLayoutVars>
      </dgm:prSet>
      <dgm:spPr/>
      <dgm:t>
        <a:bodyPr/>
        <a:lstStyle/>
        <a:p>
          <a:endParaRPr lang="en-GB"/>
        </a:p>
      </dgm:t>
    </dgm:pt>
    <dgm:pt modelId="{E3B0F177-C35A-4DA6-A439-FF874E8D09BC}" type="pres">
      <dgm:prSet presAssocID="{B9C4DBF9-A749-4DE0-8A89-42F3FD78E320}" presName="ThreeNodes_3_text" presStyleLbl="node1" presStyleIdx="2" presStyleCnt="3">
        <dgm:presLayoutVars>
          <dgm:bulletEnabled val="1"/>
        </dgm:presLayoutVars>
      </dgm:prSet>
      <dgm:spPr/>
      <dgm:t>
        <a:bodyPr/>
        <a:lstStyle/>
        <a:p>
          <a:endParaRPr lang="en-GB"/>
        </a:p>
      </dgm:t>
    </dgm:pt>
  </dgm:ptLst>
  <dgm:cxnLst>
    <dgm:cxn modelId="{74382356-9CE7-4076-9747-468EE89DA580}" srcId="{B9C4DBF9-A749-4DE0-8A89-42F3FD78E320}" destId="{6E03D62F-4CAC-407A-A564-4C2064A1B649}" srcOrd="2" destOrd="0" parTransId="{FD771147-5A63-4BDF-939F-B2ED7D4F9B85}" sibTransId="{2137EACD-B7EF-4E76-AA06-C9A04C75AAB5}"/>
    <dgm:cxn modelId="{61F49364-BC19-4116-B29E-0009D129B808}" type="presOf" srcId="{511034C7-D2EC-4B18-A0B6-19D8D76E14BB}" destId="{F6AAF7E1-132B-4D02-8923-401611E81F05}" srcOrd="0" destOrd="0" presId="urn:microsoft.com/office/officeart/2005/8/layout/vProcess5"/>
    <dgm:cxn modelId="{938C02C5-EFAC-434E-8BB5-3DC0702CFE76}" type="presOf" srcId="{C0EB241F-0A9A-4308-B0AD-E8AA56774CAF}" destId="{B99FB4D3-4D65-431F-9D06-1F5028164677}" srcOrd="0" destOrd="0" presId="urn:microsoft.com/office/officeart/2005/8/layout/vProcess5"/>
    <dgm:cxn modelId="{C9BB7A53-432C-418C-B08B-F2BA61C635DB}" type="presOf" srcId="{6E03D62F-4CAC-407A-A564-4C2064A1B649}" destId="{E3B0F177-C35A-4DA6-A439-FF874E8D09BC}" srcOrd="1" destOrd="0" presId="urn:microsoft.com/office/officeart/2005/8/layout/vProcess5"/>
    <dgm:cxn modelId="{37B918BD-EA86-4DD4-B6A5-6A693056EF95}" type="presOf" srcId="{511034C7-D2EC-4B18-A0B6-19D8D76E14BB}" destId="{5A73121E-A4B5-4468-8B55-DED748D65F4A}" srcOrd="1" destOrd="0" presId="urn:microsoft.com/office/officeart/2005/8/layout/vProcess5"/>
    <dgm:cxn modelId="{07EBE9A2-0ABA-460F-ACF6-4785CF440758}" type="presOf" srcId="{C0EB241F-0A9A-4308-B0AD-E8AA56774CAF}" destId="{56845B05-5506-440C-80E9-E6B5BB18439A}" srcOrd="1" destOrd="0" presId="urn:microsoft.com/office/officeart/2005/8/layout/vProcess5"/>
    <dgm:cxn modelId="{22C0D4AA-2B38-4B3B-AB83-F0939EEB3594}" type="presOf" srcId="{6E03D62F-4CAC-407A-A564-4C2064A1B649}" destId="{7E9472A3-C4C1-4537-ACF5-43447E1B3B56}" srcOrd="0" destOrd="0" presId="urn:microsoft.com/office/officeart/2005/8/layout/vProcess5"/>
    <dgm:cxn modelId="{0E942306-D5A7-4684-8781-70DCAB9BC526}" type="presOf" srcId="{B9C4DBF9-A749-4DE0-8A89-42F3FD78E320}" destId="{6BD3D9EC-8F2F-489B-A25B-53739903B8D2}" srcOrd="0" destOrd="0" presId="urn:microsoft.com/office/officeart/2005/8/layout/vProcess5"/>
    <dgm:cxn modelId="{A6D23416-A9DE-4730-9FA6-DF2ED436EAC5}" type="presOf" srcId="{4333CFE3-C31E-46ED-A58A-B8DC069CE765}" destId="{699AF5DF-79F6-4D64-8BA2-84451A742F7B}" srcOrd="0" destOrd="0" presId="urn:microsoft.com/office/officeart/2005/8/layout/vProcess5"/>
    <dgm:cxn modelId="{CA3A8486-B834-434E-B3C8-7DF71D5F3A6A}" srcId="{B9C4DBF9-A749-4DE0-8A89-42F3FD78E320}" destId="{C0EB241F-0A9A-4308-B0AD-E8AA56774CAF}" srcOrd="0" destOrd="0" parTransId="{F5CDD670-032A-4393-B97F-28EC02A10E19}" sibTransId="{336C72C5-FF9B-4CBB-AAA8-B6E0C2E3FC6C}"/>
    <dgm:cxn modelId="{37246EFD-95F4-464D-A20A-7DD14C2D9E4C}" type="presOf" srcId="{336C72C5-FF9B-4CBB-AAA8-B6E0C2E3FC6C}" destId="{5A459348-D8BD-45B9-8A4B-B86C71234B66}" srcOrd="0" destOrd="0" presId="urn:microsoft.com/office/officeart/2005/8/layout/vProcess5"/>
    <dgm:cxn modelId="{D2FA2D4E-F2CC-4FC7-B83F-561AF92A3279}" srcId="{B9C4DBF9-A749-4DE0-8A89-42F3FD78E320}" destId="{511034C7-D2EC-4B18-A0B6-19D8D76E14BB}" srcOrd="1" destOrd="0" parTransId="{6176BA86-3C09-4137-A0D7-70194CA187C0}" sibTransId="{4333CFE3-C31E-46ED-A58A-B8DC069CE765}"/>
    <dgm:cxn modelId="{CDA52849-D0FC-4633-B626-A75FE291C970}" type="presParOf" srcId="{6BD3D9EC-8F2F-489B-A25B-53739903B8D2}" destId="{B2364361-2024-4551-8B0C-328C4081E354}" srcOrd="0" destOrd="0" presId="urn:microsoft.com/office/officeart/2005/8/layout/vProcess5"/>
    <dgm:cxn modelId="{C0457F48-2223-4699-8E54-0A0AC587C0CD}" type="presParOf" srcId="{6BD3D9EC-8F2F-489B-A25B-53739903B8D2}" destId="{B99FB4D3-4D65-431F-9D06-1F5028164677}" srcOrd="1" destOrd="0" presId="urn:microsoft.com/office/officeart/2005/8/layout/vProcess5"/>
    <dgm:cxn modelId="{038D699C-F437-4431-8F10-19C17429F438}" type="presParOf" srcId="{6BD3D9EC-8F2F-489B-A25B-53739903B8D2}" destId="{F6AAF7E1-132B-4D02-8923-401611E81F05}" srcOrd="2" destOrd="0" presId="urn:microsoft.com/office/officeart/2005/8/layout/vProcess5"/>
    <dgm:cxn modelId="{A20AE328-03ED-4321-836E-8F09876AA9BE}" type="presParOf" srcId="{6BD3D9EC-8F2F-489B-A25B-53739903B8D2}" destId="{7E9472A3-C4C1-4537-ACF5-43447E1B3B56}" srcOrd="3" destOrd="0" presId="urn:microsoft.com/office/officeart/2005/8/layout/vProcess5"/>
    <dgm:cxn modelId="{D00BACA3-84B2-4398-9DB8-5DE4FF847284}" type="presParOf" srcId="{6BD3D9EC-8F2F-489B-A25B-53739903B8D2}" destId="{5A459348-D8BD-45B9-8A4B-B86C71234B66}" srcOrd="4" destOrd="0" presId="urn:microsoft.com/office/officeart/2005/8/layout/vProcess5"/>
    <dgm:cxn modelId="{468AAEA7-F9DA-407D-8DF3-7FF91FF8CAF2}" type="presParOf" srcId="{6BD3D9EC-8F2F-489B-A25B-53739903B8D2}" destId="{699AF5DF-79F6-4D64-8BA2-84451A742F7B}" srcOrd="5" destOrd="0" presId="urn:microsoft.com/office/officeart/2005/8/layout/vProcess5"/>
    <dgm:cxn modelId="{A0EC246D-0627-4016-B497-E50244AD223E}" type="presParOf" srcId="{6BD3D9EC-8F2F-489B-A25B-53739903B8D2}" destId="{56845B05-5506-440C-80E9-E6B5BB18439A}" srcOrd="6" destOrd="0" presId="urn:microsoft.com/office/officeart/2005/8/layout/vProcess5"/>
    <dgm:cxn modelId="{219C421E-8D31-407E-8F05-8342CF09EA62}" type="presParOf" srcId="{6BD3D9EC-8F2F-489B-A25B-53739903B8D2}" destId="{5A73121E-A4B5-4468-8B55-DED748D65F4A}" srcOrd="7" destOrd="0" presId="urn:microsoft.com/office/officeart/2005/8/layout/vProcess5"/>
    <dgm:cxn modelId="{CE3E133D-637A-46E8-936D-78E4C75E80DF}" type="presParOf" srcId="{6BD3D9EC-8F2F-489B-A25B-53739903B8D2}" destId="{E3B0F177-C35A-4DA6-A439-FF874E8D09B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8EF63A-AFC5-4C22-8A0E-607DD5456743}" type="doc">
      <dgm:prSet loTypeId="urn:microsoft.com/office/officeart/2018/layout/CircleProcess" loCatId="simpleprocesssa" qsTypeId="urn:microsoft.com/office/officeart/2005/8/quickstyle/simple1" qsCatId="simple" csTypeId="urn:microsoft.com/office/officeart/2005/8/colors/colorful5" csCatId="colorful"/>
      <dgm:spPr/>
      <dgm:t>
        <a:bodyPr/>
        <a:lstStyle/>
        <a:p>
          <a:endParaRPr lang="en-US"/>
        </a:p>
      </dgm:t>
    </dgm:pt>
    <dgm:pt modelId="{A0FB190F-7AAB-4E7F-BF0A-1E8F6524D516}">
      <dgm:prSet/>
      <dgm:spPr/>
      <dgm:t>
        <a:bodyPr/>
        <a:lstStyle/>
        <a:p>
          <a:r>
            <a:rPr lang="en-IN"/>
            <a:t>Input ‘x’ sentence </a:t>
          </a:r>
          <a:endParaRPr lang="en-US"/>
        </a:p>
      </dgm:t>
    </dgm:pt>
    <dgm:pt modelId="{02A3A43E-0594-46B7-8A34-23192176A194}" type="parTrans" cxnId="{723D90C4-A291-4DB7-B52A-4EF2784BA5F7}">
      <dgm:prSet/>
      <dgm:spPr/>
      <dgm:t>
        <a:bodyPr/>
        <a:lstStyle/>
        <a:p>
          <a:endParaRPr lang="en-US"/>
        </a:p>
      </dgm:t>
    </dgm:pt>
    <dgm:pt modelId="{D9089693-85C3-4698-9110-A9141B39703D}" type="sibTrans" cxnId="{723D90C4-A291-4DB7-B52A-4EF2784BA5F7}">
      <dgm:prSet/>
      <dgm:spPr/>
      <dgm:t>
        <a:bodyPr/>
        <a:lstStyle/>
        <a:p>
          <a:endParaRPr lang="en-US"/>
        </a:p>
      </dgm:t>
    </dgm:pt>
    <dgm:pt modelId="{714E940A-2340-495C-A7C6-EA2307D84C8B}">
      <dgm:prSet/>
      <dgm:spPr/>
      <dgm:t>
        <a:bodyPr/>
        <a:lstStyle/>
        <a:p>
          <a:r>
            <a:rPr lang="en-IN"/>
            <a:t>-&gt; construct using CFG </a:t>
          </a:r>
          <a:endParaRPr lang="en-US"/>
        </a:p>
      </dgm:t>
    </dgm:pt>
    <dgm:pt modelId="{2A9DD641-2AC8-4DDD-9E00-E1FB4DA1B056}" type="parTrans" cxnId="{6A70B6A4-F712-497E-B3CD-56668F5D8DA2}">
      <dgm:prSet/>
      <dgm:spPr/>
      <dgm:t>
        <a:bodyPr/>
        <a:lstStyle/>
        <a:p>
          <a:endParaRPr lang="en-US"/>
        </a:p>
      </dgm:t>
    </dgm:pt>
    <dgm:pt modelId="{CEFAA3D5-E74C-464A-9419-4D6CFFC3468C}" type="sibTrans" cxnId="{6A70B6A4-F712-497E-B3CD-56668F5D8DA2}">
      <dgm:prSet/>
      <dgm:spPr/>
      <dgm:t>
        <a:bodyPr/>
        <a:lstStyle/>
        <a:p>
          <a:endParaRPr lang="en-US"/>
        </a:p>
      </dgm:t>
    </dgm:pt>
    <dgm:pt modelId="{96B2997C-17E6-4CCB-BCAA-D214775956E2}">
      <dgm:prSet/>
      <dgm:spPr/>
      <dgm:t>
        <a:bodyPr/>
        <a:lstStyle/>
        <a:p>
          <a:r>
            <a:rPr lang="en-IN"/>
            <a:t>-&gt; Parse tree for ‘x’ </a:t>
          </a:r>
          <a:endParaRPr lang="en-US"/>
        </a:p>
      </dgm:t>
    </dgm:pt>
    <dgm:pt modelId="{F3E6E95D-A958-43D4-8EFE-2EF26772F7D4}" type="parTrans" cxnId="{372C4BA7-476D-4488-96E3-8BEAFF30E46E}">
      <dgm:prSet/>
      <dgm:spPr/>
      <dgm:t>
        <a:bodyPr/>
        <a:lstStyle/>
        <a:p>
          <a:endParaRPr lang="en-US"/>
        </a:p>
      </dgm:t>
    </dgm:pt>
    <dgm:pt modelId="{B8ED23D5-B009-43A6-BA81-71C56612FB4F}" type="sibTrans" cxnId="{372C4BA7-476D-4488-96E3-8BEAFF30E46E}">
      <dgm:prSet/>
      <dgm:spPr/>
      <dgm:t>
        <a:bodyPr/>
        <a:lstStyle/>
        <a:p>
          <a:endParaRPr lang="en-US"/>
        </a:p>
      </dgm:t>
    </dgm:pt>
    <dgm:pt modelId="{07D462E6-4795-41E5-ACF1-EFBA1CEBEDD2}">
      <dgm:prSet/>
      <dgm:spPr/>
      <dgm:t>
        <a:bodyPr/>
        <a:lstStyle/>
        <a:p>
          <a:r>
            <a:rPr lang="en-IN"/>
            <a:t>-&gt; Apply semantic rules to evaluate attributes at each node in tree.</a:t>
          </a:r>
          <a:endParaRPr lang="en-US"/>
        </a:p>
      </dgm:t>
    </dgm:pt>
    <dgm:pt modelId="{C7DE81BA-C31F-4425-9ED2-5F931884D477}" type="parTrans" cxnId="{72183C92-3977-4B7E-B34B-0B3329E916B6}">
      <dgm:prSet/>
      <dgm:spPr/>
      <dgm:t>
        <a:bodyPr/>
        <a:lstStyle/>
        <a:p>
          <a:endParaRPr lang="en-US"/>
        </a:p>
      </dgm:t>
    </dgm:pt>
    <dgm:pt modelId="{38D638CD-C249-4586-9EF6-6A8A86833ED8}" type="sibTrans" cxnId="{72183C92-3977-4B7E-B34B-0B3329E916B6}">
      <dgm:prSet/>
      <dgm:spPr/>
      <dgm:t>
        <a:bodyPr/>
        <a:lstStyle/>
        <a:p>
          <a:endParaRPr lang="en-US"/>
        </a:p>
      </dgm:t>
    </dgm:pt>
    <dgm:pt modelId="{7F9FC9AD-493D-4CFB-96A3-3A13453C5431}" type="pres">
      <dgm:prSet presAssocID="{128EF63A-AFC5-4C22-8A0E-607DD5456743}" presName="Name0" presStyleCnt="0">
        <dgm:presLayoutVars>
          <dgm:chMax val="11"/>
          <dgm:chPref val="11"/>
          <dgm:dir/>
          <dgm:resizeHandles/>
        </dgm:presLayoutVars>
      </dgm:prSet>
      <dgm:spPr/>
      <dgm:t>
        <a:bodyPr/>
        <a:lstStyle/>
        <a:p>
          <a:endParaRPr lang="en-GB"/>
        </a:p>
      </dgm:t>
    </dgm:pt>
    <dgm:pt modelId="{45FE131F-DCD2-4B5C-9511-A93D7BCA0F7C}" type="pres">
      <dgm:prSet presAssocID="{07D462E6-4795-41E5-ACF1-EFBA1CEBEDD2}" presName="Accent4" presStyleCnt="0"/>
      <dgm:spPr/>
    </dgm:pt>
    <dgm:pt modelId="{6EB485D6-04CE-4D08-8D15-64317811B567}" type="pres">
      <dgm:prSet presAssocID="{07D462E6-4795-41E5-ACF1-EFBA1CEBEDD2}" presName="Accent" presStyleLbl="node1" presStyleIdx="0" presStyleCnt="8"/>
      <dgm:spPr/>
    </dgm:pt>
    <dgm:pt modelId="{B9C297A3-E974-4267-8D7D-03BD7AF280A2}" type="pres">
      <dgm:prSet presAssocID="{07D462E6-4795-41E5-ACF1-EFBA1CEBEDD2}" presName="ParentBackground4" presStyleCnt="0"/>
      <dgm:spPr/>
    </dgm:pt>
    <dgm:pt modelId="{64DDAF19-C522-4AEA-9833-56BBD2935B6C}" type="pres">
      <dgm:prSet presAssocID="{07D462E6-4795-41E5-ACF1-EFBA1CEBEDD2}" presName="ParentBackground" presStyleLbl="node1" presStyleIdx="1" presStyleCnt="8"/>
      <dgm:spPr/>
      <dgm:t>
        <a:bodyPr/>
        <a:lstStyle/>
        <a:p>
          <a:endParaRPr lang="en-GB"/>
        </a:p>
      </dgm:t>
    </dgm:pt>
    <dgm:pt modelId="{98C8B4C2-B3F2-4A54-AD8A-F5FB9E19F1AE}" type="pres">
      <dgm:prSet presAssocID="{07D462E6-4795-41E5-ACF1-EFBA1CEBEDD2}" presName="Parent4" presStyleLbl="fgAcc0" presStyleIdx="0" presStyleCnt="0">
        <dgm:presLayoutVars>
          <dgm:chMax val="1"/>
          <dgm:chPref val="1"/>
          <dgm:bulletEnabled val="1"/>
        </dgm:presLayoutVars>
      </dgm:prSet>
      <dgm:spPr/>
      <dgm:t>
        <a:bodyPr/>
        <a:lstStyle/>
        <a:p>
          <a:endParaRPr lang="en-GB"/>
        </a:p>
      </dgm:t>
    </dgm:pt>
    <dgm:pt modelId="{8D4A74AB-25DD-4287-A1F1-930DB56583C8}" type="pres">
      <dgm:prSet presAssocID="{96B2997C-17E6-4CCB-BCAA-D214775956E2}" presName="Accent3" presStyleCnt="0"/>
      <dgm:spPr/>
    </dgm:pt>
    <dgm:pt modelId="{B289BDF9-9361-4096-8509-989225A3FBF7}" type="pres">
      <dgm:prSet presAssocID="{96B2997C-17E6-4CCB-BCAA-D214775956E2}" presName="Accent" presStyleLbl="node1" presStyleIdx="2" presStyleCnt="8"/>
      <dgm:spPr/>
    </dgm:pt>
    <dgm:pt modelId="{ED28E183-0A61-4DA7-85C3-4D10CCC64AD1}" type="pres">
      <dgm:prSet presAssocID="{96B2997C-17E6-4CCB-BCAA-D214775956E2}" presName="ParentBackground3" presStyleCnt="0"/>
      <dgm:spPr/>
    </dgm:pt>
    <dgm:pt modelId="{0895DFAB-7E3D-4535-8382-79976B701714}" type="pres">
      <dgm:prSet presAssocID="{96B2997C-17E6-4CCB-BCAA-D214775956E2}" presName="ParentBackground" presStyleLbl="node1" presStyleIdx="3" presStyleCnt="8"/>
      <dgm:spPr/>
      <dgm:t>
        <a:bodyPr/>
        <a:lstStyle/>
        <a:p>
          <a:endParaRPr lang="en-GB"/>
        </a:p>
      </dgm:t>
    </dgm:pt>
    <dgm:pt modelId="{525651AA-7E9D-4805-9857-82BE0E8040C3}" type="pres">
      <dgm:prSet presAssocID="{96B2997C-17E6-4CCB-BCAA-D214775956E2}" presName="Parent3" presStyleLbl="fgAcc0" presStyleIdx="0" presStyleCnt="0">
        <dgm:presLayoutVars>
          <dgm:chMax val="1"/>
          <dgm:chPref val="1"/>
          <dgm:bulletEnabled val="1"/>
        </dgm:presLayoutVars>
      </dgm:prSet>
      <dgm:spPr/>
      <dgm:t>
        <a:bodyPr/>
        <a:lstStyle/>
        <a:p>
          <a:endParaRPr lang="en-GB"/>
        </a:p>
      </dgm:t>
    </dgm:pt>
    <dgm:pt modelId="{7064E874-F5E5-4CFD-87A7-0501D8C0CF9B}" type="pres">
      <dgm:prSet presAssocID="{714E940A-2340-495C-A7C6-EA2307D84C8B}" presName="Accent2" presStyleCnt="0"/>
      <dgm:spPr/>
    </dgm:pt>
    <dgm:pt modelId="{92FCE217-C85D-4E63-A75B-F63B7DFC39D8}" type="pres">
      <dgm:prSet presAssocID="{714E940A-2340-495C-A7C6-EA2307D84C8B}" presName="Accent" presStyleLbl="node1" presStyleIdx="4" presStyleCnt="8"/>
      <dgm:spPr/>
    </dgm:pt>
    <dgm:pt modelId="{D4C1E9DC-F8F0-438D-9ABB-D1451EE2FFCB}" type="pres">
      <dgm:prSet presAssocID="{714E940A-2340-495C-A7C6-EA2307D84C8B}" presName="ParentBackground2" presStyleCnt="0"/>
      <dgm:spPr/>
    </dgm:pt>
    <dgm:pt modelId="{1C043D00-2FF8-4358-A6B8-0C0F12FCA5CE}" type="pres">
      <dgm:prSet presAssocID="{714E940A-2340-495C-A7C6-EA2307D84C8B}" presName="ParentBackground" presStyleLbl="node1" presStyleIdx="5" presStyleCnt="8"/>
      <dgm:spPr/>
      <dgm:t>
        <a:bodyPr/>
        <a:lstStyle/>
        <a:p>
          <a:endParaRPr lang="en-GB"/>
        </a:p>
      </dgm:t>
    </dgm:pt>
    <dgm:pt modelId="{CE5C3E99-5A0C-4CA6-B552-01C951C3C373}" type="pres">
      <dgm:prSet presAssocID="{714E940A-2340-495C-A7C6-EA2307D84C8B}" presName="Parent2" presStyleLbl="fgAcc0" presStyleIdx="0" presStyleCnt="0">
        <dgm:presLayoutVars>
          <dgm:chMax val="1"/>
          <dgm:chPref val="1"/>
          <dgm:bulletEnabled val="1"/>
        </dgm:presLayoutVars>
      </dgm:prSet>
      <dgm:spPr/>
      <dgm:t>
        <a:bodyPr/>
        <a:lstStyle/>
        <a:p>
          <a:endParaRPr lang="en-GB"/>
        </a:p>
      </dgm:t>
    </dgm:pt>
    <dgm:pt modelId="{B0A83FCE-DA53-4252-8B90-1FC57B075835}" type="pres">
      <dgm:prSet presAssocID="{A0FB190F-7AAB-4E7F-BF0A-1E8F6524D516}" presName="Accent1" presStyleCnt="0"/>
      <dgm:spPr/>
    </dgm:pt>
    <dgm:pt modelId="{150E95FE-DAFC-4F7F-9AC1-33FE48B13C78}" type="pres">
      <dgm:prSet presAssocID="{A0FB190F-7AAB-4E7F-BF0A-1E8F6524D516}" presName="Accent" presStyleLbl="node1" presStyleIdx="6" presStyleCnt="8"/>
      <dgm:spPr/>
    </dgm:pt>
    <dgm:pt modelId="{561B7851-A2A3-4F96-A3F2-2F1DB6DA3B1C}" type="pres">
      <dgm:prSet presAssocID="{A0FB190F-7AAB-4E7F-BF0A-1E8F6524D516}" presName="ParentBackground1" presStyleCnt="0"/>
      <dgm:spPr/>
    </dgm:pt>
    <dgm:pt modelId="{316F9620-2FF2-4E79-B590-456E41581A6C}" type="pres">
      <dgm:prSet presAssocID="{A0FB190F-7AAB-4E7F-BF0A-1E8F6524D516}" presName="ParentBackground" presStyleLbl="node1" presStyleIdx="7" presStyleCnt="8"/>
      <dgm:spPr/>
      <dgm:t>
        <a:bodyPr/>
        <a:lstStyle/>
        <a:p>
          <a:endParaRPr lang="en-GB"/>
        </a:p>
      </dgm:t>
    </dgm:pt>
    <dgm:pt modelId="{4E873768-3B7C-4282-ACF1-1EACD66F23BC}" type="pres">
      <dgm:prSet presAssocID="{A0FB190F-7AAB-4E7F-BF0A-1E8F6524D516}" presName="Parent1" presStyleLbl="fgAcc0" presStyleIdx="0" presStyleCnt="0">
        <dgm:presLayoutVars>
          <dgm:chMax val="1"/>
          <dgm:chPref val="1"/>
          <dgm:bulletEnabled val="1"/>
        </dgm:presLayoutVars>
      </dgm:prSet>
      <dgm:spPr/>
      <dgm:t>
        <a:bodyPr/>
        <a:lstStyle/>
        <a:p>
          <a:endParaRPr lang="en-GB"/>
        </a:p>
      </dgm:t>
    </dgm:pt>
  </dgm:ptLst>
  <dgm:cxnLst>
    <dgm:cxn modelId="{3D8CA960-F06C-4123-AFAE-E034FF1C20FE}" type="presOf" srcId="{714E940A-2340-495C-A7C6-EA2307D84C8B}" destId="{1C043D00-2FF8-4358-A6B8-0C0F12FCA5CE}" srcOrd="0" destOrd="0" presId="urn:microsoft.com/office/officeart/2018/layout/CircleProcess"/>
    <dgm:cxn modelId="{6A70B6A4-F712-497E-B3CD-56668F5D8DA2}" srcId="{128EF63A-AFC5-4C22-8A0E-607DD5456743}" destId="{714E940A-2340-495C-A7C6-EA2307D84C8B}" srcOrd="1" destOrd="0" parTransId="{2A9DD641-2AC8-4DDD-9E00-E1FB4DA1B056}" sibTransId="{CEFAA3D5-E74C-464A-9419-4D6CFFC3468C}"/>
    <dgm:cxn modelId="{EA958936-1C96-4512-95BC-74EFD0F161DB}" type="presOf" srcId="{714E940A-2340-495C-A7C6-EA2307D84C8B}" destId="{CE5C3E99-5A0C-4CA6-B552-01C951C3C373}" srcOrd="1" destOrd="0" presId="urn:microsoft.com/office/officeart/2018/layout/CircleProcess"/>
    <dgm:cxn modelId="{5EA03F4D-81CE-4E6C-A415-1D343FA4E171}" type="presOf" srcId="{128EF63A-AFC5-4C22-8A0E-607DD5456743}" destId="{7F9FC9AD-493D-4CFB-96A3-3A13453C5431}" srcOrd="0" destOrd="0" presId="urn:microsoft.com/office/officeart/2018/layout/CircleProcess"/>
    <dgm:cxn modelId="{372C4BA7-476D-4488-96E3-8BEAFF30E46E}" srcId="{128EF63A-AFC5-4C22-8A0E-607DD5456743}" destId="{96B2997C-17E6-4CCB-BCAA-D214775956E2}" srcOrd="2" destOrd="0" parTransId="{F3E6E95D-A958-43D4-8EFE-2EF26772F7D4}" sibTransId="{B8ED23D5-B009-43A6-BA81-71C56612FB4F}"/>
    <dgm:cxn modelId="{723D90C4-A291-4DB7-B52A-4EF2784BA5F7}" srcId="{128EF63A-AFC5-4C22-8A0E-607DD5456743}" destId="{A0FB190F-7AAB-4E7F-BF0A-1E8F6524D516}" srcOrd="0" destOrd="0" parTransId="{02A3A43E-0594-46B7-8A34-23192176A194}" sibTransId="{D9089693-85C3-4698-9110-A9141B39703D}"/>
    <dgm:cxn modelId="{9D6F1C16-2E88-4344-87CC-CAFFAAE90AA3}" type="presOf" srcId="{96B2997C-17E6-4CCB-BCAA-D214775956E2}" destId="{0895DFAB-7E3D-4535-8382-79976B701714}" srcOrd="0" destOrd="0" presId="urn:microsoft.com/office/officeart/2018/layout/CircleProcess"/>
    <dgm:cxn modelId="{DDEF4970-F4B0-4622-B8AF-B77BA6856A06}" type="presOf" srcId="{96B2997C-17E6-4CCB-BCAA-D214775956E2}" destId="{525651AA-7E9D-4805-9857-82BE0E8040C3}" srcOrd="1" destOrd="0" presId="urn:microsoft.com/office/officeart/2018/layout/CircleProcess"/>
    <dgm:cxn modelId="{72183C92-3977-4B7E-B34B-0B3329E916B6}" srcId="{128EF63A-AFC5-4C22-8A0E-607DD5456743}" destId="{07D462E6-4795-41E5-ACF1-EFBA1CEBEDD2}" srcOrd="3" destOrd="0" parTransId="{C7DE81BA-C31F-4425-9ED2-5F931884D477}" sibTransId="{38D638CD-C249-4586-9EF6-6A8A86833ED8}"/>
    <dgm:cxn modelId="{8E933A60-00CF-46E0-B537-4601040F7E83}" type="presOf" srcId="{07D462E6-4795-41E5-ACF1-EFBA1CEBEDD2}" destId="{98C8B4C2-B3F2-4A54-AD8A-F5FB9E19F1AE}" srcOrd="1" destOrd="0" presId="urn:microsoft.com/office/officeart/2018/layout/CircleProcess"/>
    <dgm:cxn modelId="{0ED91911-D058-4CCF-97BB-1C43AC3051F8}" type="presOf" srcId="{07D462E6-4795-41E5-ACF1-EFBA1CEBEDD2}" destId="{64DDAF19-C522-4AEA-9833-56BBD2935B6C}" srcOrd="0" destOrd="0" presId="urn:microsoft.com/office/officeart/2018/layout/CircleProcess"/>
    <dgm:cxn modelId="{E4D4DE25-5E6A-4741-8719-BA4E42715595}" type="presOf" srcId="{A0FB190F-7AAB-4E7F-BF0A-1E8F6524D516}" destId="{4E873768-3B7C-4282-ACF1-1EACD66F23BC}" srcOrd="1" destOrd="0" presId="urn:microsoft.com/office/officeart/2018/layout/CircleProcess"/>
    <dgm:cxn modelId="{64837096-3139-4762-A55B-3C872E5CDCA8}" type="presOf" srcId="{A0FB190F-7AAB-4E7F-BF0A-1E8F6524D516}" destId="{316F9620-2FF2-4E79-B590-456E41581A6C}" srcOrd="0" destOrd="0" presId="urn:microsoft.com/office/officeart/2018/layout/CircleProcess"/>
    <dgm:cxn modelId="{93C5735A-659B-4FB1-87BE-EF8E5E47EDD7}" type="presParOf" srcId="{7F9FC9AD-493D-4CFB-96A3-3A13453C5431}" destId="{45FE131F-DCD2-4B5C-9511-A93D7BCA0F7C}" srcOrd="0" destOrd="0" presId="urn:microsoft.com/office/officeart/2018/layout/CircleProcess"/>
    <dgm:cxn modelId="{3517DCAF-F331-40A2-98CD-6708C45C9313}" type="presParOf" srcId="{45FE131F-DCD2-4B5C-9511-A93D7BCA0F7C}" destId="{6EB485D6-04CE-4D08-8D15-64317811B567}" srcOrd="0" destOrd="0" presId="urn:microsoft.com/office/officeart/2018/layout/CircleProcess"/>
    <dgm:cxn modelId="{A5144DCE-6FA1-4916-A870-E4C945E4EA0E}" type="presParOf" srcId="{7F9FC9AD-493D-4CFB-96A3-3A13453C5431}" destId="{B9C297A3-E974-4267-8D7D-03BD7AF280A2}" srcOrd="1" destOrd="0" presId="urn:microsoft.com/office/officeart/2018/layout/CircleProcess"/>
    <dgm:cxn modelId="{688EED65-03C7-46EF-B525-050C86180D68}" type="presParOf" srcId="{B9C297A3-E974-4267-8D7D-03BD7AF280A2}" destId="{64DDAF19-C522-4AEA-9833-56BBD2935B6C}" srcOrd="0" destOrd="0" presId="urn:microsoft.com/office/officeart/2018/layout/CircleProcess"/>
    <dgm:cxn modelId="{B29F6C16-9811-4239-85C4-9CDEB9B873B1}" type="presParOf" srcId="{7F9FC9AD-493D-4CFB-96A3-3A13453C5431}" destId="{98C8B4C2-B3F2-4A54-AD8A-F5FB9E19F1AE}" srcOrd="2" destOrd="0" presId="urn:microsoft.com/office/officeart/2018/layout/CircleProcess"/>
    <dgm:cxn modelId="{E68ED109-173B-4699-B336-C1A0FF381A46}" type="presParOf" srcId="{7F9FC9AD-493D-4CFB-96A3-3A13453C5431}" destId="{8D4A74AB-25DD-4287-A1F1-930DB56583C8}" srcOrd="3" destOrd="0" presId="urn:microsoft.com/office/officeart/2018/layout/CircleProcess"/>
    <dgm:cxn modelId="{2E6E6DAA-C9EA-4023-AD7C-8E41CAFE97BC}" type="presParOf" srcId="{8D4A74AB-25DD-4287-A1F1-930DB56583C8}" destId="{B289BDF9-9361-4096-8509-989225A3FBF7}" srcOrd="0" destOrd="0" presId="urn:microsoft.com/office/officeart/2018/layout/CircleProcess"/>
    <dgm:cxn modelId="{1EFD19DD-00DD-4867-A756-48426486991F}" type="presParOf" srcId="{7F9FC9AD-493D-4CFB-96A3-3A13453C5431}" destId="{ED28E183-0A61-4DA7-85C3-4D10CCC64AD1}" srcOrd="4" destOrd="0" presId="urn:microsoft.com/office/officeart/2018/layout/CircleProcess"/>
    <dgm:cxn modelId="{DDCFDC85-86AB-4299-AD14-8CBEA6156A5C}" type="presParOf" srcId="{ED28E183-0A61-4DA7-85C3-4D10CCC64AD1}" destId="{0895DFAB-7E3D-4535-8382-79976B701714}" srcOrd="0" destOrd="0" presId="urn:microsoft.com/office/officeart/2018/layout/CircleProcess"/>
    <dgm:cxn modelId="{647DA5FA-4180-4C06-A532-6101203FCA91}" type="presParOf" srcId="{7F9FC9AD-493D-4CFB-96A3-3A13453C5431}" destId="{525651AA-7E9D-4805-9857-82BE0E8040C3}" srcOrd="5" destOrd="0" presId="urn:microsoft.com/office/officeart/2018/layout/CircleProcess"/>
    <dgm:cxn modelId="{D936137B-005E-4FD8-B97B-0C16EDB15E41}" type="presParOf" srcId="{7F9FC9AD-493D-4CFB-96A3-3A13453C5431}" destId="{7064E874-F5E5-4CFD-87A7-0501D8C0CF9B}" srcOrd="6" destOrd="0" presId="urn:microsoft.com/office/officeart/2018/layout/CircleProcess"/>
    <dgm:cxn modelId="{572D741E-DA24-49DE-A833-22A18EEF2CB7}" type="presParOf" srcId="{7064E874-F5E5-4CFD-87A7-0501D8C0CF9B}" destId="{92FCE217-C85D-4E63-A75B-F63B7DFC39D8}" srcOrd="0" destOrd="0" presId="urn:microsoft.com/office/officeart/2018/layout/CircleProcess"/>
    <dgm:cxn modelId="{86927CA2-3679-4491-A4FB-64736580CC76}" type="presParOf" srcId="{7F9FC9AD-493D-4CFB-96A3-3A13453C5431}" destId="{D4C1E9DC-F8F0-438D-9ABB-D1451EE2FFCB}" srcOrd="7" destOrd="0" presId="urn:microsoft.com/office/officeart/2018/layout/CircleProcess"/>
    <dgm:cxn modelId="{5777EFC0-3189-49DD-B634-709429EC93B8}" type="presParOf" srcId="{D4C1E9DC-F8F0-438D-9ABB-D1451EE2FFCB}" destId="{1C043D00-2FF8-4358-A6B8-0C0F12FCA5CE}" srcOrd="0" destOrd="0" presId="urn:microsoft.com/office/officeart/2018/layout/CircleProcess"/>
    <dgm:cxn modelId="{87B68617-4AA8-44EA-9D49-41F608FDCAFF}" type="presParOf" srcId="{7F9FC9AD-493D-4CFB-96A3-3A13453C5431}" destId="{CE5C3E99-5A0C-4CA6-B552-01C951C3C373}" srcOrd="8" destOrd="0" presId="urn:microsoft.com/office/officeart/2018/layout/CircleProcess"/>
    <dgm:cxn modelId="{8786F6FB-52E0-4A43-800E-9BA9A2A359FF}" type="presParOf" srcId="{7F9FC9AD-493D-4CFB-96A3-3A13453C5431}" destId="{B0A83FCE-DA53-4252-8B90-1FC57B075835}" srcOrd="9" destOrd="0" presId="urn:microsoft.com/office/officeart/2018/layout/CircleProcess"/>
    <dgm:cxn modelId="{560C02C6-0417-42B4-9A85-8992870F7356}" type="presParOf" srcId="{B0A83FCE-DA53-4252-8B90-1FC57B075835}" destId="{150E95FE-DAFC-4F7F-9AC1-33FE48B13C78}" srcOrd="0" destOrd="0" presId="urn:microsoft.com/office/officeart/2018/layout/CircleProcess"/>
    <dgm:cxn modelId="{F0E51E56-2438-489B-9903-CF61F74F03CE}" type="presParOf" srcId="{7F9FC9AD-493D-4CFB-96A3-3A13453C5431}" destId="{561B7851-A2A3-4F96-A3F2-2F1DB6DA3B1C}" srcOrd="10" destOrd="0" presId="urn:microsoft.com/office/officeart/2018/layout/CircleProcess"/>
    <dgm:cxn modelId="{8C2363F5-0651-4508-BA6E-7E4E36167128}" type="presParOf" srcId="{561B7851-A2A3-4F96-A3F2-2F1DB6DA3B1C}" destId="{316F9620-2FF2-4E79-B590-456E41581A6C}" srcOrd="0" destOrd="0" presId="urn:microsoft.com/office/officeart/2018/layout/CircleProcess"/>
    <dgm:cxn modelId="{81334C63-E00A-4D58-8610-CF461D504CB8}" type="presParOf" srcId="{7F9FC9AD-493D-4CFB-96A3-3A13453C5431}" destId="{4E873768-3B7C-4282-ACF1-1EACD66F23BC}" srcOrd="11"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EE766A-BCC1-46B7-82BA-DEF8C41387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1812B-46B3-4802-A233-310AEA568C87}">
      <dgm:prSet/>
      <dgm:spPr/>
      <dgm:t>
        <a:bodyPr/>
        <a:lstStyle/>
        <a:p>
          <a:r>
            <a:rPr lang="en-IN"/>
            <a:t>The End </a:t>
          </a:r>
          <a:endParaRPr lang="en-US"/>
        </a:p>
      </dgm:t>
    </dgm:pt>
    <dgm:pt modelId="{01F7F753-C87C-476D-BEB7-66A9803522E2}" type="parTrans" cxnId="{4FD0A23D-6A95-472C-8467-7154A22764E6}">
      <dgm:prSet/>
      <dgm:spPr/>
      <dgm:t>
        <a:bodyPr/>
        <a:lstStyle/>
        <a:p>
          <a:endParaRPr lang="en-US"/>
        </a:p>
      </dgm:t>
    </dgm:pt>
    <dgm:pt modelId="{E78CFA1A-BF89-410D-9902-789372575134}" type="sibTrans" cxnId="{4FD0A23D-6A95-472C-8467-7154A22764E6}">
      <dgm:prSet/>
      <dgm:spPr/>
      <dgm:t>
        <a:bodyPr/>
        <a:lstStyle/>
        <a:p>
          <a:endParaRPr lang="en-US"/>
        </a:p>
      </dgm:t>
    </dgm:pt>
    <dgm:pt modelId="{154DE429-B3AE-42E9-9E83-6330FCAC91D3}">
      <dgm:prSet/>
      <dgm:spPr/>
      <dgm:t>
        <a:bodyPr/>
        <a:lstStyle/>
        <a:p>
          <a:r>
            <a:rPr lang="en-IN"/>
            <a:t>of </a:t>
          </a:r>
          <a:endParaRPr lang="en-US"/>
        </a:p>
      </dgm:t>
    </dgm:pt>
    <dgm:pt modelId="{52E00DC5-5E7E-4D27-84D4-6F6F60652BF7}" type="parTrans" cxnId="{67C00E4B-8395-4681-84BD-9A2216C0B09E}">
      <dgm:prSet/>
      <dgm:spPr/>
      <dgm:t>
        <a:bodyPr/>
        <a:lstStyle/>
        <a:p>
          <a:endParaRPr lang="en-US"/>
        </a:p>
      </dgm:t>
    </dgm:pt>
    <dgm:pt modelId="{75C0BF6C-6898-4017-81E8-9199D2F9CB8B}" type="sibTrans" cxnId="{67C00E4B-8395-4681-84BD-9A2216C0B09E}">
      <dgm:prSet/>
      <dgm:spPr/>
      <dgm:t>
        <a:bodyPr/>
        <a:lstStyle/>
        <a:p>
          <a:endParaRPr lang="en-US"/>
        </a:p>
      </dgm:t>
    </dgm:pt>
    <dgm:pt modelId="{507A9D2F-8C55-438F-AAAB-B69D0CDF322B}">
      <dgm:prSet/>
      <dgm:spPr/>
      <dgm:t>
        <a:bodyPr/>
        <a:lstStyle/>
        <a:p>
          <a:r>
            <a:rPr lang="en-IN" dirty="0"/>
            <a:t>Intermediate Code Generation</a:t>
          </a:r>
          <a:endParaRPr lang="en-US" dirty="0"/>
        </a:p>
      </dgm:t>
    </dgm:pt>
    <dgm:pt modelId="{E13E2B0A-91FB-4ABC-83FC-1C2C16D14AC9}" type="parTrans" cxnId="{03B922E5-AAA4-4E8E-B95A-6371CB992361}">
      <dgm:prSet/>
      <dgm:spPr/>
      <dgm:t>
        <a:bodyPr/>
        <a:lstStyle/>
        <a:p>
          <a:endParaRPr lang="en-US"/>
        </a:p>
      </dgm:t>
    </dgm:pt>
    <dgm:pt modelId="{BE891FBC-4A89-4B30-913E-F34E8A832E28}" type="sibTrans" cxnId="{03B922E5-AAA4-4E8E-B95A-6371CB992361}">
      <dgm:prSet/>
      <dgm:spPr/>
      <dgm:t>
        <a:bodyPr/>
        <a:lstStyle/>
        <a:p>
          <a:endParaRPr lang="en-US"/>
        </a:p>
      </dgm:t>
    </dgm:pt>
    <dgm:pt modelId="{36D91F11-5BCB-43C9-A1DB-229441555A2A}" type="pres">
      <dgm:prSet presAssocID="{C1EE766A-BCC1-46B7-82BA-DEF8C4138799}" presName="root" presStyleCnt="0">
        <dgm:presLayoutVars>
          <dgm:dir/>
          <dgm:resizeHandles val="exact"/>
        </dgm:presLayoutVars>
      </dgm:prSet>
      <dgm:spPr/>
      <dgm:t>
        <a:bodyPr/>
        <a:lstStyle/>
        <a:p>
          <a:endParaRPr lang="en-GB"/>
        </a:p>
      </dgm:t>
    </dgm:pt>
    <dgm:pt modelId="{F58D69C0-65D5-4EF1-B67B-53D607735160}" type="pres">
      <dgm:prSet presAssocID="{9181812B-46B3-4802-A233-310AEA568C87}" presName="compNode" presStyleCnt="0"/>
      <dgm:spPr/>
    </dgm:pt>
    <dgm:pt modelId="{F2F8FCB2-C1C5-4707-88EA-97B296799F3A}" type="pres">
      <dgm:prSet presAssocID="{9181812B-46B3-4802-A233-310AEA568C87}" presName="bgRect" presStyleLbl="bgShp" presStyleIdx="0" presStyleCnt="3"/>
      <dgm:spPr/>
    </dgm:pt>
    <dgm:pt modelId="{81C9E9D2-71A1-4B38-A38A-4D0EC6E9B6F3}" type="pres">
      <dgm:prSet presAssocID="{9181812B-46B3-4802-A233-310AEA568C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4707D774-C74B-4818-9381-45DBDA903599}" type="pres">
      <dgm:prSet presAssocID="{9181812B-46B3-4802-A233-310AEA568C87}" presName="spaceRect" presStyleCnt="0"/>
      <dgm:spPr/>
    </dgm:pt>
    <dgm:pt modelId="{99E7F7B3-54AF-4756-A2C0-366A3A023957}" type="pres">
      <dgm:prSet presAssocID="{9181812B-46B3-4802-A233-310AEA568C87}" presName="parTx" presStyleLbl="revTx" presStyleIdx="0" presStyleCnt="3">
        <dgm:presLayoutVars>
          <dgm:chMax val="0"/>
          <dgm:chPref val="0"/>
        </dgm:presLayoutVars>
      </dgm:prSet>
      <dgm:spPr/>
      <dgm:t>
        <a:bodyPr/>
        <a:lstStyle/>
        <a:p>
          <a:endParaRPr lang="en-GB"/>
        </a:p>
      </dgm:t>
    </dgm:pt>
    <dgm:pt modelId="{F0DFAF37-7946-456A-BDA4-B7F25F3DAED3}" type="pres">
      <dgm:prSet presAssocID="{E78CFA1A-BF89-410D-9902-789372575134}" presName="sibTrans" presStyleCnt="0"/>
      <dgm:spPr/>
    </dgm:pt>
    <dgm:pt modelId="{3F71C6C4-A6D9-41E9-A47C-684081729BE0}" type="pres">
      <dgm:prSet presAssocID="{154DE429-B3AE-42E9-9E83-6330FCAC91D3}" presName="compNode" presStyleCnt="0"/>
      <dgm:spPr/>
    </dgm:pt>
    <dgm:pt modelId="{066B4707-4A7F-42D2-BA5F-3BB0CD5A814B}" type="pres">
      <dgm:prSet presAssocID="{154DE429-B3AE-42E9-9E83-6330FCAC91D3}" presName="bgRect" presStyleLbl="bgShp" presStyleIdx="1" presStyleCnt="3"/>
      <dgm:spPr/>
    </dgm:pt>
    <dgm:pt modelId="{CDEA072D-8684-4677-8919-0BAF5149196B}" type="pres">
      <dgm:prSet presAssocID="{154DE429-B3AE-42E9-9E83-6330FCAC91D3}"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0A9F148F-61F7-4938-9C8D-99DCB5E78A15}" type="pres">
      <dgm:prSet presAssocID="{154DE429-B3AE-42E9-9E83-6330FCAC91D3}" presName="spaceRect" presStyleCnt="0"/>
      <dgm:spPr/>
    </dgm:pt>
    <dgm:pt modelId="{9F93303B-7FF9-4556-8AE0-6777BFB14492}" type="pres">
      <dgm:prSet presAssocID="{154DE429-B3AE-42E9-9E83-6330FCAC91D3}" presName="parTx" presStyleLbl="revTx" presStyleIdx="1" presStyleCnt="3">
        <dgm:presLayoutVars>
          <dgm:chMax val="0"/>
          <dgm:chPref val="0"/>
        </dgm:presLayoutVars>
      </dgm:prSet>
      <dgm:spPr/>
      <dgm:t>
        <a:bodyPr/>
        <a:lstStyle/>
        <a:p>
          <a:endParaRPr lang="en-GB"/>
        </a:p>
      </dgm:t>
    </dgm:pt>
    <dgm:pt modelId="{8A95D1C5-1F40-44CA-8F3F-072CE1E1C0E4}" type="pres">
      <dgm:prSet presAssocID="{75C0BF6C-6898-4017-81E8-9199D2F9CB8B}" presName="sibTrans" presStyleCnt="0"/>
      <dgm:spPr/>
    </dgm:pt>
    <dgm:pt modelId="{E16548ED-813C-4562-ADF3-FA35C1D718DD}" type="pres">
      <dgm:prSet presAssocID="{507A9D2F-8C55-438F-AAAB-B69D0CDF322B}" presName="compNode" presStyleCnt="0"/>
      <dgm:spPr/>
    </dgm:pt>
    <dgm:pt modelId="{6BEA3EC0-0F24-4E19-B676-2E5896DFE290}" type="pres">
      <dgm:prSet presAssocID="{507A9D2F-8C55-438F-AAAB-B69D0CDF322B}" presName="bgRect" presStyleLbl="bgShp" presStyleIdx="2" presStyleCnt="3"/>
      <dgm:spPr/>
    </dgm:pt>
    <dgm:pt modelId="{FE6E0881-C92B-401F-9A45-23F055154F93}" type="pres">
      <dgm:prSet presAssocID="{507A9D2F-8C55-438F-AAAB-B69D0CDF322B}"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Processor"/>
        </a:ext>
      </dgm:extLst>
    </dgm:pt>
    <dgm:pt modelId="{A9C5DF6F-908F-4DFA-B7A6-69FC1188613D}" type="pres">
      <dgm:prSet presAssocID="{507A9D2F-8C55-438F-AAAB-B69D0CDF322B}" presName="spaceRect" presStyleCnt="0"/>
      <dgm:spPr/>
    </dgm:pt>
    <dgm:pt modelId="{0AE06503-FC6A-4EB6-BBE9-711B8586A56A}" type="pres">
      <dgm:prSet presAssocID="{507A9D2F-8C55-438F-AAAB-B69D0CDF322B}" presName="parTx" presStyleLbl="revTx" presStyleIdx="2" presStyleCnt="3">
        <dgm:presLayoutVars>
          <dgm:chMax val="0"/>
          <dgm:chPref val="0"/>
        </dgm:presLayoutVars>
      </dgm:prSet>
      <dgm:spPr/>
      <dgm:t>
        <a:bodyPr/>
        <a:lstStyle/>
        <a:p>
          <a:endParaRPr lang="en-GB"/>
        </a:p>
      </dgm:t>
    </dgm:pt>
  </dgm:ptLst>
  <dgm:cxnLst>
    <dgm:cxn modelId="{079FA463-DB0F-4171-94FA-399C6D548A58}" type="presOf" srcId="{507A9D2F-8C55-438F-AAAB-B69D0CDF322B}" destId="{0AE06503-FC6A-4EB6-BBE9-711B8586A56A}" srcOrd="0" destOrd="0" presId="urn:microsoft.com/office/officeart/2018/2/layout/IconVerticalSolidList"/>
    <dgm:cxn modelId="{0BDBF232-E044-4A32-91C7-74B3CE9E80DD}" type="presOf" srcId="{154DE429-B3AE-42E9-9E83-6330FCAC91D3}" destId="{9F93303B-7FF9-4556-8AE0-6777BFB14492}" srcOrd="0" destOrd="0" presId="urn:microsoft.com/office/officeart/2018/2/layout/IconVerticalSolidList"/>
    <dgm:cxn modelId="{03B922E5-AAA4-4E8E-B95A-6371CB992361}" srcId="{C1EE766A-BCC1-46B7-82BA-DEF8C4138799}" destId="{507A9D2F-8C55-438F-AAAB-B69D0CDF322B}" srcOrd="2" destOrd="0" parTransId="{E13E2B0A-91FB-4ABC-83FC-1C2C16D14AC9}" sibTransId="{BE891FBC-4A89-4B30-913E-F34E8A832E28}"/>
    <dgm:cxn modelId="{C9EDC1A1-05E4-48D7-AADD-EAF7C71A1F92}" type="presOf" srcId="{C1EE766A-BCC1-46B7-82BA-DEF8C4138799}" destId="{36D91F11-5BCB-43C9-A1DB-229441555A2A}" srcOrd="0" destOrd="0" presId="urn:microsoft.com/office/officeart/2018/2/layout/IconVerticalSolidList"/>
    <dgm:cxn modelId="{4FD0A23D-6A95-472C-8467-7154A22764E6}" srcId="{C1EE766A-BCC1-46B7-82BA-DEF8C4138799}" destId="{9181812B-46B3-4802-A233-310AEA568C87}" srcOrd="0" destOrd="0" parTransId="{01F7F753-C87C-476D-BEB7-66A9803522E2}" sibTransId="{E78CFA1A-BF89-410D-9902-789372575134}"/>
    <dgm:cxn modelId="{67C00E4B-8395-4681-84BD-9A2216C0B09E}" srcId="{C1EE766A-BCC1-46B7-82BA-DEF8C4138799}" destId="{154DE429-B3AE-42E9-9E83-6330FCAC91D3}" srcOrd="1" destOrd="0" parTransId="{52E00DC5-5E7E-4D27-84D4-6F6F60652BF7}" sibTransId="{75C0BF6C-6898-4017-81E8-9199D2F9CB8B}"/>
    <dgm:cxn modelId="{242A04FB-E301-4966-A20D-E8ABBC6C915D}" type="presOf" srcId="{9181812B-46B3-4802-A233-310AEA568C87}" destId="{99E7F7B3-54AF-4756-A2C0-366A3A023957}" srcOrd="0" destOrd="0" presId="urn:microsoft.com/office/officeart/2018/2/layout/IconVerticalSolidList"/>
    <dgm:cxn modelId="{4AFAD7D8-C4E6-4154-9A52-62BD8DC30DA2}" type="presParOf" srcId="{36D91F11-5BCB-43C9-A1DB-229441555A2A}" destId="{F58D69C0-65D5-4EF1-B67B-53D607735160}" srcOrd="0" destOrd="0" presId="urn:microsoft.com/office/officeart/2018/2/layout/IconVerticalSolidList"/>
    <dgm:cxn modelId="{836BA7BE-20EF-41C5-9E6C-70ACE56307AF}" type="presParOf" srcId="{F58D69C0-65D5-4EF1-B67B-53D607735160}" destId="{F2F8FCB2-C1C5-4707-88EA-97B296799F3A}" srcOrd="0" destOrd="0" presId="urn:microsoft.com/office/officeart/2018/2/layout/IconVerticalSolidList"/>
    <dgm:cxn modelId="{5CE7CB68-D916-4793-BE32-C4A0A5A67F43}" type="presParOf" srcId="{F58D69C0-65D5-4EF1-B67B-53D607735160}" destId="{81C9E9D2-71A1-4B38-A38A-4D0EC6E9B6F3}" srcOrd="1" destOrd="0" presId="urn:microsoft.com/office/officeart/2018/2/layout/IconVerticalSolidList"/>
    <dgm:cxn modelId="{C427FAB5-DBB9-4E3F-84FD-8C61698D0EFB}" type="presParOf" srcId="{F58D69C0-65D5-4EF1-B67B-53D607735160}" destId="{4707D774-C74B-4818-9381-45DBDA903599}" srcOrd="2" destOrd="0" presId="urn:microsoft.com/office/officeart/2018/2/layout/IconVerticalSolidList"/>
    <dgm:cxn modelId="{7F9D4E43-3B05-4D2C-88A3-F198A0A27B76}" type="presParOf" srcId="{F58D69C0-65D5-4EF1-B67B-53D607735160}" destId="{99E7F7B3-54AF-4756-A2C0-366A3A023957}" srcOrd="3" destOrd="0" presId="urn:microsoft.com/office/officeart/2018/2/layout/IconVerticalSolidList"/>
    <dgm:cxn modelId="{36AF48DA-52A0-42B5-B6EC-73726B13569B}" type="presParOf" srcId="{36D91F11-5BCB-43C9-A1DB-229441555A2A}" destId="{F0DFAF37-7946-456A-BDA4-B7F25F3DAED3}" srcOrd="1" destOrd="0" presId="urn:microsoft.com/office/officeart/2018/2/layout/IconVerticalSolidList"/>
    <dgm:cxn modelId="{D4A6DDFC-7543-4A4D-8306-7D57D67F8A2A}" type="presParOf" srcId="{36D91F11-5BCB-43C9-A1DB-229441555A2A}" destId="{3F71C6C4-A6D9-41E9-A47C-684081729BE0}" srcOrd="2" destOrd="0" presId="urn:microsoft.com/office/officeart/2018/2/layout/IconVerticalSolidList"/>
    <dgm:cxn modelId="{ECE7CE89-77C1-4A19-950D-A424F7EC7B0B}" type="presParOf" srcId="{3F71C6C4-A6D9-41E9-A47C-684081729BE0}" destId="{066B4707-4A7F-42D2-BA5F-3BB0CD5A814B}" srcOrd="0" destOrd="0" presId="urn:microsoft.com/office/officeart/2018/2/layout/IconVerticalSolidList"/>
    <dgm:cxn modelId="{07DF2554-7B2A-46A5-B2A1-01D8F061334B}" type="presParOf" srcId="{3F71C6C4-A6D9-41E9-A47C-684081729BE0}" destId="{CDEA072D-8684-4677-8919-0BAF5149196B}" srcOrd="1" destOrd="0" presId="urn:microsoft.com/office/officeart/2018/2/layout/IconVerticalSolidList"/>
    <dgm:cxn modelId="{964E3BDA-43E8-4BDB-BDA9-DF875AE8C44B}" type="presParOf" srcId="{3F71C6C4-A6D9-41E9-A47C-684081729BE0}" destId="{0A9F148F-61F7-4938-9C8D-99DCB5E78A15}" srcOrd="2" destOrd="0" presId="urn:microsoft.com/office/officeart/2018/2/layout/IconVerticalSolidList"/>
    <dgm:cxn modelId="{C8D23CF8-690A-4749-8834-1F2EB9479655}" type="presParOf" srcId="{3F71C6C4-A6D9-41E9-A47C-684081729BE0}" destId="{9F93303B-7FF9-4556-8AE0-6777BFB14492}" srcOrd="3" destOrd="0" presId="urn:microsoft.com/office/officeart/2018/2/layout/IconVerticalSolidList"/>
    <dgm:cxn modelId="{DE62D25E-4B63-4584-BB86-986728D84DF3}" type="presParOf" srcId="{36D91F11-5BCB-43C9-A1DB-229441555A2A}" destId="{8A95D1C5-1F40-44CA-8F3F-072CE1E1C0E4}" srcOrd="3" destOrd="0" presId="urn:microsoft.com/office/officeart/2018/2/layout/IconVerticalSolidList"/>
    <dgm:cxn modelId="{81E9CF4B-3E66-4EC2-9F18-E652A24EB8F1}" type="presParOf" srcId="{36D91F11-5BCB-43C9-A1DB-229441555A2A}" destId="{E16548ED-813C-4562-ADF3-FA35C1D718DD}" srcOrd="4" destOrd="0" presId="urn:microsoft.com/office/officeart/2018/2/layout/IconVerticalSolidList"/>
    <dgm:cxn modelId="{A0DA8DF3-7B55-44BE-9DBE-C2DABA25D17D}" type="presParOf" srcId="{E16548ED-813C-4562-ADF3-FA35C1D718DD}" destId="{6BEA3EC0-0F24-4E19-B676-2E5896DFE290}" srcOrd="0" destOrd="0" presId="urn:microsoft.com/office/officeart/2018/2/layout/IconVerticalSolidList"/>
    <dgm:cxn modelId="{88F91AD9-86F1-4873-8863-D2F3799E2A70}" type="presParOf" srcId="{E16548ED-813C-4562-ADF3-FA35C1D718DD}" destId="{FE6E0881-C92B-401F-9A45-23F055154F93}" srcOrd="1" destOrd="0" presId="urn:microsoft.com/office/officeart/2018/2/layout/IconVerticalSolidList"/>
    <dgm:cxn modelId="{647C049A-B6DA-4863-BDF8-7AA31521DEF6}" type="presParOf" srcId="{E16548ED-813C-4562-ADF3-FA35C1D718DD}" destId="{A9C5DF6F-908F-4DFA-B7A6-69FC1188613D}" srcOrd="2" destOrd="0" presId="urn:microsoft.com/office/officeart/2018/2/layout/IconVerticalSolidList"/>
    <dgm:cxn modelId="{394C7F51-2EE2-40C8-A31D-8F6F82A6E701}" type="presParOf" srcId="{E16548ED-813C-4562-ADF3-FA35C1D718DD}" destId="{0AE06503-FC6A-4EB6-BBE9-711B8586A5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D2BE3F-3448-4825-AEC4-B7414578A694}"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58CE99C-5C4C-4DAA-A4FA-65EB0092F698}">
      <dgm:prSet/>
      <dgm:spPr/>
      <dgm:t>
        <a:bodyPr/>
        <a:lstStyle/>
        <a:p>
          <a:pPr>
            <a:defRPr cap="all"/>
          </a:pPr>
          <a:r>
            <a:rPr lang="en-IN"/>
            <a:t>For languages such as Fortran, Pascal, and C.</a:t>
          </a:r>
          <a:endParaRPr lang="en-US"/>
        </a:p>
      </dgm:t>
    </dgm:pt>
    <dgm:pt modelId="{3ACF385E-AD83-4A97-B5E5-1C746D28EE02}" type="parTrans" cxnId="{A48D7CF8-BC0B-41BA-AB98-74E01753172E}">
      <dgm:prSet/>
      <dgm:spPr/>
      <dgm:t>
        <a:bodyPr/>
        <a:lstStyle/>
        <a:p>
          <a:endParaRPr lang="en-US"/>
        </a:p>
      </dgm:t>
    </dgm:pt>
    <dgm:pt modelId="{0C2D6386-A2E8-429C-BC7C-56C466B8CF05}" type="sibTrans" cxnId="{A48D7CF8-BC0B-41BA-AB98-74E01753172E}">
      <dgm:prSet/>
      <dgm:spPr/>
      <dgm:t>
        <a:bodyPr/>
        <a:lstStyle/>
        <a:p>
          <a:endParaRPr lang="en-US"/>
        </a:p>
      </dgm:t>
    </dgm:pt>
    <dgm:pt modelId="{391F2253-5D15-422D-A4D7-72E807A6051F}">
      <dgm:prSet/>
      <dgm:spPr/>
      <dgm:t>
        <a:bodyPr/>
        <a:lstStyle/>
        <a:p>
          <a:pPr>
            <a:defRPr cap="all"/>
          </a:pPr>
          <a:r>
            <a:rPr lang="en-IN"/>
            <a:t>Subdivision of Run-Time memory</a:t>
          </a:r>
          <a:endParaRPr lang="en-US"/>
        </a:p>
      </dgm:t>
    </dgm:pt>
    <dgm:pt modelId="{256BDAB0-E0DD-4974-882B-4B2CFD97B3C5}" type="parTrans" cxnId="{37A59A36-CA93-45DE-869C-DDF7D8F37D16}">
      <dgm:prSet/>
      <dgm:spPr/>
      <dgm:t>
        <a:bodyPr/>
        <a:lstStyle/>
        <a:p>
          <a:endParaRPr lang="en-US"/>
        </a:p>
      </dgm:t>
    </dgm:pt>
    <dgm:pt modelId="{259764D3-66A0-4636-85A2-4DFF4F598490}" type="sibTrans" cxnId="{37A59A36-CA93-45DE-869C-DDF7D8F37D16}">
      <dgm:prSet/>
      <dgm:spPr/>
      <dgm:t>
        <a:bodyPr/>
        <a:lstStyle/>
        <a:p>
          <a:endParaRPr lang="en-US"/>
        </a:p>
      </dgm:t>
    </dgm:pt>
    <dgm:pt modelId="{FB01B274-5F43-455B-9ACC-042D832AC2FC}">
      <dgm:prSet/>
      <dgm:spPr/>
      <dgm:t>
        <a:bodyPr/>
        <a:lstStyle/>
        <a:p>
          <a:pPr>
            <a:defRPr cap="all"/>
          </a:pPr>
          <a:r>
            <a:rPr lang="en-IN"/>
            <a:t>Activation Records</a:t>
          </a:r>
          <a:endParaRPr lang="en-US"/>
        </a:p>
      </dgm:t>
    </dgm:pt>
    <dgm:pt modelId="{366D4044-085F-492A-9508-BC9CE386F3BC}" type="parTrans" cxnId="{97DA09EB-A5FD-4A64-8198-2854BC995855}">
      <dgm:prSet/>
      <dgm:spPr/>
      <dgm:t>
        <a:bodyPr/>
        <a:lstStyle/>
        <a:p>
          <a:endParaRPr lang="en-US"/>
        </a:p>
      </dgm:t>
    </dgm:pt>
    <dgm:pt modelId="{2811D333-57A6-4BEF-AFB0-403166838E88}" type="sibTrans" cxnId="{97DA09EB-A5FD-4A64-8198-2854BC995855}">
      <dgm:prSet/>
      <dgm:spPr/>
      <dgm:t>
        <a:bodyPr/>
        <a:lstStyle/>
        <a:p>
          <a:endParaRPr lang="en-US"/>
        </a:p>
      </dgm:t>
    </dgm:pt>
    <dgm:pt modelId="{EF992F3A-AC8F-4B24-943A-92B460D8A89E}">
      <dgm:prSet/>
      <dgm:spPr/>
      <dgm:t>
        <a:bodyPr/>
        <a:lstStyle/>
        <a:p>
          <a:pPr>
            <a:defRPr cap="all"/>
          </a:pPr>
          <a:r>
            <a:rPr lang="en-IN"/>
            <a:t>Compile-time layout of local data</a:t>
          </a:r>
          <a:endParaRPr lang="en-US"/>
        </a:p>
      </dgm:t>
    </dgm:pt>
    <dgm:pt modelId="{18C8C208-D705-4709-8F65-5EDF4F463313}" type="parTrans" cxnId="{A4F40405-78A2-4391-B04C-F5CE12D3EA47}">
      <dgm:prSet/>
      <dgm:spPr/>
      <dgm:t>
        <a:bodyPr/>
        <a:lstStyle/>
        <a:p>
          <a:endParaRPr lang="en-US"/>
        </a:p>
      </dgm:t>
    </dgm:pt>
    <dgm:pt modelId="{C650F8DD-4D3A-4CAD-87E2-508417DD4435}" type="sibTrans" cxnId="{A4F40405-78A2-4391-B04C-F5CE12D3EA47}">
      <dgm:prSet/>
      <dgm:spPr/>
      <dgm:t>
        <a:bodyPr/>
        <a:lstStyle/>
        <a:p>
          <a:endParaRPr lang="en-US"/>
        </a:p>
      </dgm:t>
    </dgm:pt>
    <dgm:pt modelId="{C7396DA0-86D0-4802-8A57-A60E4492A91F}" type="pres">
      <dgm:prSet presAssocID="{FDD2BE3F-3448-4825-AEC4-B7414578A694}" presName="root" presStyleCnt="0">
        <dgm:presLayoutVars>
          <dgm:dir/>
          <dgm:resizeHandles val="exact"/>
        </dgm:presLayoutVars>
      </dgm:prSet>
      <dgm:spPr/>
      <dgm:t>
        <a:bodyPr/>
        <a:lstStyle/>
        <a:p>
          <a:endParaRPr lang="en-GB"/>
        </a:p>
      </dgm:t>
    </dgm:pt>
    <dgm:pt modelId="{F99782C3-6777-4BB4-9676-6C33D0BBB939}" type="pres">
      <dgm:prSet presAssocID="{658CE99C-5C4C-4DAA-A4FA-65EB0092F698}" presName="compNode" presStyleCnt="0"/>
      <dgm:spPr/>
    </dgm:pt>
    <dgm:pt modelId="{EA97DA8E-5B94-4B32-8F06-07EA73D11ED4}" type="pres">
      <dgm:prSet presAssocID="{658CE99C-5C4C-4DAA-A4FA-65EB0092F698}" presName="iconBgRect" presStyleLbl="bgShp" presStyleIdx="0" presStyleCnt="4"/>
      <dgm:spPr>
        <a:prstGeom prst="round2DiagRect">
          <a:avLst>
            <a:gd name="adj1" fmla="val 29727"/>
            <a:gd name="adj2" fmla="val 0"/>
          </a:avLst>
        </a:prstGeom>
      </dgm:spPr>
    </dgm:pt>
    <dgm:pt modelId="{B698AD29-54BB-4561-85CD-13B7813D16A3}" type="pres">
      <dgm:prSet presAssocID="{658CE99C-5C4C-4DAA-A4FA-65EB0092F698}"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Web Design"/>
        </a:ext>
      </dgm:extLst>
    </dgm:pt>
    <dgm:pt modelId="{252F1346-ADD3-4061-8E6F-DD105DEC0901}" type="pres">
      <dgm:prSet presAssocID="{658CE99C-5C4C-4DAA-A4FA-65EB0092F698}" presName="spaceRect" presStyleCnt="0"/>
      <dgm:spPr/>
    </dgm:pt>
    <dgm:pt modelId="{B0E047D6-0E51-4B59-986C-CB7BAAF660F7}" type="pres">
      <dgm:prSet presAssocID="{658CE99C-5C4C-4DAA-A4FA-65EB0092F698}" presName="textRect" presStyleLbl="revTx" presStyleIdx="0" presStyleCnt="4">
        <dgm:presLayoutVars>
          <dgm:chMax val="1"/>
          <dgm:chPref val="1"/>
        </dgm:presLayoutVars>
      </dgm:prSet>
      <dgm:spPr/>
      <dgm:t>
        <a:bodyPr/>
        <a:lstStyle/>
        <a:p>
          <a:endParaRPr lang="en-GB"/>
        </a:p>
      </dgm:t>
    </dgm:pt>
    <dgm:pt modelId="{02F624D4-D44E-47D7-96E6-542C36F9C1B7}" type="pres">
      <dgm:prSet presAssocID="{0C2D6386-A2E8-429C-BC7C-56C466B8CF05}" presName="sibTrans" presStyleCnt="0"/>
      <dgm:spPr/>
    </dgm:pt>
    <dgm:pt modelId="{DC2269D0-9BB8-464D-801A-FA9F2E100206}" type="pres">
      <dgm:prSet presAssocID="{391F2253-5D15-422D-A4D7-72E807A6051F}" presName="compNode" presStyleCnt="0"/>
      <dgm:spPr/>
    </dgm:pt>
    <dgm:pt modelId="{CA36BE0E-9B77-4C4D-8039-7E030F47D143}" type="pres">
      <dgm:prSet presAssocID="{391F2253-5D15-422D-A4D7-72E807A6051F}" presName="iconBgRect" presStyleLbl="bgShp" presStyleIdx="1" presStyleCnt="4"/>
      <dgm:spPr>
        <a:prstGeom prst="round2DiagRect">
          <a:avLst>
            <a:gd name="adj1" fmla="val 29727"/>
            <a:gd name="adj2" fmla="val 0"/>
          </a:avLst>
        </a:prstGeom>
      </dgm:spPr>
    </dgm:pt>
    <dgm:pt modelId="{3EA15578-2C54-4A22-9D1E-1E10FB4EDFDF}" type="pres">
      <dgm:prSet presAssocID="{391F2253-5D15-422D-A4D7-72E807A6051F}"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Database"/>
        </a:ext>
      </dgm:extLst>
    </dgm:pt>
    <dgm:pt modelId="{58FE580D-1024-4441-8893-1CE9CAFF8968}" type="pres">
      <dgm:prSet presAssocID="{391F2253-5D15-422D-A4D7-72E807A6051F}" presName="spaceRect" presStyleCnt="0"/>
      <dgm:spPr/>
    </dgm:pt>
    <dgm:pt modelId="{A54BBA66-06BF-4B11-89E8-F78D53433EBB}" type="pres">
      <dgm:prSet presAssocID="{391F2253-5D15-422D-A4D7-72E807A6051F}" presName="textRect" presStyleLbl="revTx" presStyleIdx="1" presStyleCnt="4">
        <dgm:presLayoutVars>
          <dgm:chMax val="1"/>
          <dgm:chPref val="1"/>
        </dgm:presLayoutVars>
      </dgm:prSet>
      <dgm:spPr/>
      <dgm:t>
        <a:bodyPr/>
        <a:lstStyle/>
        <a:p>
          <a:endParaRPr lang="en-GB"/>
        </a:p>
      </dgm:t>
    </dgm:pt>
    <dgm:pt modelId="{874C263E-EB78-4541-8383-C16B1222D68F}" type="pres">
      <dgm:prSet presAssocID="{259764D3-66A0-4636-85A2-4DFF4F598490}" presName="sibTrans" presStyleCnt="0"/>
      <dgm:spPr/>
    </dgm:pt>
    <dgm:pt modelId="{26583FE3-D939-4517-9C64-750E5C53EF83}" type="pres">
      <dgm:prSet presAssocID="{FB01B274-5F43-455B-9ACC-042D832AC2FC}" presName="compNode" presStyleCnt="0"/>
      <dgm:spPr/>
    </dgm:pt>
    <dgm:pt modelId="{EFD8717C-BD87-4DD5-9128-40ACF6043F5B}" type="pres">
      <dgm:prSet presAssocID="{FB01B274-5F43-455B-9ACC-042D832AC2FC}" presName="iconBgRect" presStyleLbl="bgShp" presStyleIdx="2" presStyleCnt="4"/>
      <dgm:spPr>
        <a:prstGeom prst="round2DiagRect">
          <a:avLst>
            <a:gd name="adj1" fmla="val 29727"/>
            <a:gd name="adj2" fmla="val 0"/>
          </a:avLst>
        </a:prstGeom>
      </dgm:spPr>
    </dgm:pt>
    <dgm:pt modelId="{49FF09D2-82EA-408E-8950-359FF380EE78}" type="pres">
      <dgm:prSet presAssocID="{FB01B274-5F43-455B-9ACC-042D832AC2FC}"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Document"/>
        </a:ext>
      </dgm:extLst>
    </dgm:pt>
    <dgm:pt modelId="{E753DDA5-5742-4DFD-9D1E-440AA7F4018F}" type="pres">
      <dgm:prSet presAssocID="{FB01B274-5F43-455B-9ACC-042D832AC2FC}" presName="spaceRect" presStyleCnt="0"/>
      <dgm:spPr/>
    </dgm:pt>
    <dgm:pt modelId="{1D20FB45-71AF-4E03-B9CA-B90D91B87E94}" type="pres">
      <dgm:prSet presAssocID="{FB01B274-5F43-455B-9ACC-042D832AC2FC}" presName="textRect" presStyleLbl="revTx" presStyleIdx="2" presStyleCnt="4">
        <dgm:presLayoutVars>
          <dgm:chMax val="1"/>
          <dgm:chPref val="1"/>
        </dgm:presLayoutVars>
      </dgm:prSet>
      <dgm:spPr/>
      <dgm:t>
        <a:bodyPr/>
        <a:lstStyle/>
        <a:p>
          <a:endParaRPr lang="en-GB"/>
        </a:p>
      </dgm:t>
    </dgm:pt>
    <dgm:pt modelId="{86E73097-14D7-45C3-9C1B-7479659EA0DA}" type="pres">
      <dgm:prSet presAssocID="{2811D333-57A6-4BEF-AFB0-403166838E88}" presName="sibTrans" presStyleCnt="0"/>
      <dgm:spPr/>
    </dgm:pt>
    <dgm:pt modelId="{C39D9F07-2F98-43B5-AAEC-22ED82AC5168}" type="pres">
      <dgm:prSet presAssocID="{EF992F3A-AC8F-4B24-943A-92B460D8A89E}" presName="compNode" presStyleCnt="0"/>
      <dgm:spPr/>
    </dgm:pt>
    <dgm:pt modelId="{FADBB0C7-8891-453D-B43E-23ED12E030BD}" type="pres">
      <dgm:prSet presAssocID="{EF992F3A-AC8F-4B24-943A-92B460D8A89E}" presName="iconBgRect" presStyleLbl="bgShp" presStyleIdx="3" presStyleCnt="4"/>
      <dgm:spPr>
        <a:prstGeom prst="round2DiagRect">
          <a:avLst>
            <a:gd name="adj1" fmla="val 29727"/>
            <a:gd name="adj2" fmla="val 0"/>
          </a:avLst>
        </a:prstGeom>
      </dgm:spPr>
    </dgm:pt>
    <dgm:pt modelId="{C2C7FD9D-2E09-4D1C-910C-0DFD0C60CA6C}" type="pres">
      <dgm:prSet presAssocID="{EF992F3A-AC8F-4B24-943A-92B460D8A89E}"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GB"/>
        </a:p>
      </dgm:t>
      <dgm:extLst>
        <a:ext uri="{E40237B7-FDA0-4F09-8148-C483321AD2D9}">
          <dgm14:cNvPr xmlns:dgm14="http://schemas.microsoft.com/office/drawing/2010/diagram" id="0" name="" descr="Statistics"/>
        </a:ext>
      </dgm:extLst>
    </dgm:pt>
    <dgm:pt modelId="{2AB3EBF7-2EA6-4ED6-8A0B-420B1E83E11A}" type="pres">
      <dgm:prSet presAssocID="{EF992F3A-AC8F-4B24-943A-92B460D8A89E}" presName="spaceRect" presStyleCnt="0"/>
      <dgm:spPr/>
    </dgm:pt>
    <dgm:pt modelId="{A5113ED8-A530-4A96-AB19-2CCC05E94CAB}" type="pres">
      <dgm:prSet presAssocID="{EF992F3A-AC8F-4B24-943A-92B460D8A89E}" presName="textRect" presStyleLbl="revTx" presStyleIdx="3" presStyleCnt="4">
        <dgm:presLayoutVars>
          <dgm:chMax val="1"/>
          <dgm:chPref val="1"/>
        </dgm:presLayoutVars>
      </dgm:prSet>
      <dgm:spPr/>
      <dgm:t>
        <a:bodyPr/>
        <a:lstStyle/>
        <a:p>
          <a:endParaRPr lang="en-GB"/>
        </a:p>
      </dgm:t>
    </dgm:pt>
  </dgm:ptLst>
  <dgm:cxnLst>
    <dgm:cxn modelId="{485E3C68-355D-45B0-ACA1-BC227D9198E1}" type="presOf" srcId="{658CE99C-5C4C-4DAA-A4FA-65EB0092F698}" destId="{B0E047D6-0E51-4B59-986C-CB7BAAF660F7}" srcOrd="0" destOrd="0" presId="urn:microsoft.com/office/officeart/2018/5/layout/IconLeafLabelList"/>
    <dgm:cxn modelId="{97DA09EB-A5FD-4A64-8198-2854BC995855}" srcId="{FDD2BE3F-3448-4825-AEC4-B7414578A694}" destId="{FB01B274-5F43-455B-9ACC-042D832AC2FC}" srcOrd="2" destOrd="0" parTransId="{366D4044-085F-492A-9508-BC9CE386F3BC}" sibTransId="{2811D333-57A6-4BEF-AFB0-403166838E88}"/>
    <dgm:cxn modelId="{48FCD482-5049-4033-8813-57E08603BD60}" type="presOf" srcId="{FDD2BE3F-3448-4825-AEC4-B7414578A694}" destId="{C7396DA0-86D0-4802-8A57-A60E4492A91F}" srcOrd="0" destOrd="0" presId="urn:microsoft.com/office/officeart/2018/5/layout/IconLeafLabelList"/>
    <dgm:cxn modelId="{A48D7CF8-BC0B-41BA-AB98-74E01753172E}" srcId="{FDD2BE3F-3448-4825-AEC4-B7414578A694}" destId="{658CE99C-5C4C-4DAA-A4FA-65EB0092F698}" srcOrd="0" destOrd="0" parTransId="{3ACF385E-AD83-4A97-B5E5-1C746D28EE02}" sibTransId="{0C2D6386-A2E8-429C-BC7C-56C466B8CF05}"/>
    <dgm:cxn modelId="{37A59A36-CA93-45DE-869C-DDF7D8F37D16}" srcId="{FDD2BE3F-3448-4825-AEC4-B7414578A694}" destId="{391F2253-5D15-422D-A4D7-72E807A6051F}" srcOrd="1" destOrd="0" parTransId="{256BDAB0-E0DD-4974-882B-4B2CFD97B3C5}" sibTransId="{259764D3-66A0-4636-85A2-4DFF4F598490}"/>
    <dgm:cxn modelId="{A4F40405-78A2-4391-B04C-F5CE12D3EA47}" srcId="{FDD2BE3F-3448-4825-AEC4-B7414578A694}" destId="{EF992F3A-AC8F-4B24-943A-92B460D8A89E}" srcOrd="3" destOrd="0" parTransId="{18C8C208-D705-4709-8F65-5EDF4F463313}" sibTransId="{C650F8DD-4D3A-4CAD-87E2-508417DD4435}"/>
    <dgm:cxn modelId="{473C8EF9-C240-472A-A96B-4ED0C4968430}" type="presOf" srcId="{391F2253-5D15-422D-A4D7-72E807A6051F}" destId="{A54BBA66-06BF-4B11-89E8-F78D53433EBB}" srcOrd="0" destOrd="0" presId="urn:microsoft.com/office/officeart/2018/5/layout/IconLeafLabelList"/>
    <dgm:cxn modelId="{A72C74E0-168C-4A25-BD3D-A481402C957A}" type="presOf" srcId="{FB01B274-5F43-455B-9ACC-042D832AC2FC}" destId="{1D20FB45-71AF-4E03-B9CA-B90D91B87E94}" srcOrd="0" destOrd="0" presId="urn:microsoft.com/office/officeart/2018/5/layout/IconLeafLabelList"/>
    <dgm:cxn modelId="{8762FC8E-A224-43C8-9EDF-7D57135C1486}" type="presOf" srcId="{EF992F3A-AC8F-4B24-943A-92B460D8A89E}" destId="{A5113ED8-A530-4A96-AB19-2CCC05E94CAB}" srcOrd="0" destOrd="0" presId="urn:microsoft.com/office/officeart/2018/5/layout/IconLeafLabelList"/>
    <dgm:cxn modelId="{8FA6F23E-C021-42E9-B3CA-BF251943596E}" type="presParOf" srcId="{C7396DA0-86D0-4802-8A57-A60E4492A91F}" destId="{F99782C3-6777-4BB4-9676-6C33D0BBB939}" srcOrd="0" destOrd="0" presId="urn:microsoft.com/office/officeart/2018/5/layout/IconLeafLabelList"/>
    <dgm:cxn modelId="{F06B911E-C0DA-4C53-8D05-44C12AA97F51}" type="presParOf" srcId="{F99782C3-6777-4BB4-9676-6C33D0BBB939}" destId="{EA97DA8E-5B94-4B32-8F06-07EA73D11ED4}" srcOrd="0" destOrd="0" presId="urn:microsoft.com/office/officeart/2018/5/layout/IconLeafLabelList"/>
    <dgm:cxn modelId="{F084A4F2-30D5-4AD1-B25F-0ABF595A20E8}" type="presParOf" srcId="{F99782C3-6777-4BB4-9676-6C33D0BBB939}" destId="{B698AD29-54BB-4561-85CD-13B7813D16A3}" srcOrd="1" destOrd="0" presId="urn:microsoft.com/office/officeart/2018/5/layout/IconLeafLabelList"/>
    <dgm:cxn modelId="{9A87ACF4-2334-4B03-B69B-9CDD9A71C4B1}" type="presParOf" srcId="{F99782C3-6777-4BB4-9676-6C33D0BBB939}" destId="{252F1346-ADD3-4061-8E6F-DD105DEC0901}" srcOrd="2" destOrd="0" presId="urn:microsoft.com/office/officeart/2018/5/layout/IconLeafLabelList"/>
    <dgm:cxn modelId="{55E7079C-6A82-4EA7-9353-A1877F0847CE}" type="presParOf" srcId="{F99782C3-6777-4BB4-9676-6C33D0BBB939}" destId="{B0E047D6-0E51-4B59-986C-CB7BAAF660F7}" srcOrd="3" destOrd="0" presId="urn:microsoft.com/office/officeart/2018/5/layout/IconLeafLabelList"/>
    <dgm:cxn modelId="{CCB51C97-4A06-40AE-8750-D2DB2E43AD49}" type="presParOf" srcId="{C7396DA0-86D0-4802-8A57-A60E4492A91F}" destId="{02F624D4-D44E-47D7-96E6-542C36F9C1B7}" srcOrd="1" destOrd="0" presId="urn:microsoft.com/office/officeart/2018/5/layout/IconLeafLabelList"/>
    <dgm:cxn modelId="{DBEDCA03-8765-445F-96E1-CDACE5C9F16E}" type="presParOf" srcId="{C7396DA0-86D0-4802-8A57-A60E4492A91F}" destId="{DC2269D0-9BB8-464D-801A-FA9F2E100206}" srcOrd="2" destOrd="0" presId="urn:microsoft.com/office/officeart/2018/5/layout/IconLeafLabelList"/>
    <dgm:cxn modelId="{2F7A8D12-0F64-44ED-9A15-27D280B8D252}" type="presParOf" srcId="{DC2269D0-9BB8-464D-801A-FA9F2E100206}" destId="{CA36BE0E-9B77-4C4D-8039-7E030F47D143}" srcOrd="0" destOrd="0" presId="urn:microsoft.com/office/officeart/2018/5/layout/IconLeafLabelList"/>
    <dgm:cxn modelId="{1FC6F28B-3FBC-4A21-B40D-21092EE2D331}" type="presParOf" srcId="{DC2269D0-9BB8-464D-801A-FA9F2E100206}" destId="{3EA15578-2C54-4A22-9D1E-1E10FB4EDFDF}" srcOrd="1" destOrd="0" presId="urn:microsoft.com/office/officeart/2018/5/layout/IconLeafLabelList"/>
    <dgm:cxn modelId="{DC099E48-6E8E-43D5-AF45-1E135B121BF0}" type="presParOf" srcId="{DC2269D0-9BB8-464D-801A-FA9F2E100206}" destId="{58FE580D-1024-4441-8893-1CE9CAFF8968}" srcOrd="2" destOrd="0" presId="urn:microsoft.com/office/officeart/2018/5/layout/IconLeafLabelList"/>
    <dgm:cxn modelId="{9E86AB01-A24F-49A5-91CE-231F32634A55}" type="presParOf" srcId="{DC2269D0-9BB8-464D-801A-FA9F2E100206}" destId="{A54BBA66-06BF-4B11-89E8-F78D53433EBB}" srcOrd="3" destOrd="0" presId="urn:microsoft.com/office/officeart/2018/5/layout/IconLeafLabelList"/>
    <dgm:cxn modelId="{454FD701-9159-4494-8E2B-91F1E52C2F10}" type="presParOf" srcId="{C7396DA0-86D0-4802-8A57-A60E4492A91F}" destId="{874C263E-EB78-4541-8383-C16B1222D68F}" srcOrd="3" destOrd="0" presId="urn:microsoft.com/office/officeart/2018/5/layout/IconLeafLabelList"/>
    <dgm:cxn modelId="{3ECE8D64-6F9F-403A-8676-EC8D8C16037C}" type="presParOf" srcId="{C7396DA0-86D0-4802-8A57-A60E4492A91F}" destId="{26583FE3-D939-4517-9C64-750E5C53EF83}" srcOrd="4" destOrd="0" presId="urn:microsoft.com/office/officeart/2018/5/layout/IconLeafLabelList"/>
    <dgm:cxn modelId="{305938C4-87BC-49FD-8BDD-5F860761AAF5}" type="presParOf" srcId="{26583FE3-D939-4517-9C64-750E5C53EF83}" destId="{EFD8717C-BD87-4DD5-9128-40ACF6043F5B}" srcOrd="0" destOrd="0" presId="urn:microsoft.com/office/officeart/2018/5/layout/IconLeafLabelList"/>
    <dgm:cxn modelId="{EAE30E1C-90BE-4FFE-A138-8119C38FDFD2}" type="presParOf" srcId="{26583FE3-D939-4517-9C64-750E5C53EF83}" destId="{49FF09D2-82EA-408E-8950-359FF380EE78}" srcOrd="1" destOrd="0" presId="urn:microsoft.com/office/officeart/2018/5/layout/IconLeafLabelList"/>
    <dgm:cxn modelId="{D34F1EB6-1A74-4A09-B09B-558035447621}" type="presParOf" srcId="{26583FE3-D939-4517-9C64-750E5C53EF83}" destId="{E753DDA5-5742-4DFD-9D1E-440AA7F4018F}" srcOrd="2" destOrd="0" presId="urn:microsoft.com/office/officeart/2018/5/layout/IconLeafLabelList"/>
    <dgm:cxn modelId="{184C2D6D-F4F5-45C0-8FF6-8CF5B0D42149}" type="presParOf" srcId="{26583FE3-D939-4517-9C64-750E5C53EF83}" destId="{1D20FB45-71AF-4E03-B9CA-B90D91B87E94}" srcOrd="3" destOrd="0" presId="urn:microsoft.com/office/officeart/2018/5/layout/IconLeafLabelList"/>
    <dgm:cxn modelId="{5269EFBD-C7AB-4E44-9758-ED87372E6A33}" type="presParOf" srcId="{C7396DA0-86D0-4802-8A57-A60E4492A91F}" destId="{86E73097-14D7-45C3-9C1B-7479659EA0DA}" srcOrd="5" destOrd="0" presId="urn:microsoft.com/office/officeart/2018/5/layout/IconLeafLabelList"/>
    <dgm:cxn modelId="{D3EC3507-B89E-4CA5-B430-5947E09C9102}" type="presParOf" srcId="{C7396DA0-86D0-4802-8A57-A60E4492A91F}" destId="{C39D9F07-2F98-43B5-AAEC-22ED82AC5168}" srcOrd="6" destOrd="0" presId="urn:microsoft.com/office/officeart/2018/5/layout/IconLeafLabelList"/>
    <dgm:cxn modelId="{423E425F-3216-4C73-B473-109CF9919208}" type="presParOf" srcId="{C39D9F07-2F98-43B5-AAEC-22ED82AC5168}" destId="{FADBB0C7-8891-453D-B43E-23ED12E030BD}" srcOrd="0" destOrd="0" presId="urn:microsoft.com/office/officeart/2018/5/layout/IconLeafLabelList"/>
    <dgm:cxn modelId="{F342D40C-512A-45B4-B95A-15C611A8F418}" type="presParOf" srcId="{C39D9F07-2F98-43B5-AAEC-22ED82AC5168}" destId="{C2C7FD9D-2E09-4D1C-910C-0DFD0C60CA6C}" srcOrd="1" destOrd="0" presId="urn:microsoft.com/office/officeart/2018/5/layout/IconLeafLabelList"/>
    <dgm:cxn modelId="{7AAC8125-F563-4B87-AF4E-45B50E47AFFC}" type="presParOf" srcId="{C39D9F07-2F98-43B5-AAEC-22ED82AC5168}" destId="{2AB3EBF7-2EA6-4ED6-8A0B-420B1E83E11A}" srcOrd="2" destOrd="0" presId="urn:microsoft.com/office/officeart/2018/5/layout/IconLeafLabelList"/>
    <dgm:cxn modelId="{0AFFCD4B-A23B-4B48-B473-6AC96D05E263}" type="presParOf" srcId="{C39D9F07-2F98-43B5-AAEC-22ED82AC5168}" destId="{A5113ED8-A530-4A96-AB19-2CCC05E94CA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EE766A-BCC1-46B7-82BA-DEF8C41387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1812B-46B3-4802-A233-310AEA568C87}">
      <dgm:prSet/>
      <dgm:spPr/>
      <dgm:t>
        <a:bodyPr/>
        <a:lstStyle/>
        <a:p>
          <a:r>
            <a:rPr lang="en-IN"/>
            <a:t>The End </a:t>
          </a:r>
          <a:endParaRPr lang="en-US"/>
        </a:p>
      </dgm:t>
    </dgm:pt>
    <dgm:pt modelId="{01F7F753-C87C-476D-BEB7-66A9803522E2}" type="parTrans" cxnId="{4FD0A23D-6A95-472C-8467-7154A22764E6}">
      <dgm:prSet/>
      <dgm:spPr/>
      <dgm:t>
        <a:bodyPr/>
        <a:lstStyle/>
        <a:p>
          <a:endParaRPr lang="en-US"/>
        </a:p>
      </dgm:t>
    </dgm:pt>
    <dgm:pt modelId="{E78CFA1A-BF89-410D-9902-789372575134}" type="sibTrans" cxnId="{4FD0A23D-6A95-472C-8467-7154A22764E6}">
      <dgm:prSet/>
      <dgm:spPr/>
      <dgm:t>
        <a:bodyPr/>
        <a:lstStyle/>
        <a:p>
          <a:endParaRPr lang="en-US"/>
        </a:p>
      </dgm:t>
    </dgm:pt>
    <dgm:pt modelId="{154DE429-B3AE-42E9-9E83-6330FCAC91D3}">
      <dgm:prSet/>
      <dgm:spPr/>
      <dgm:t>
        <a:bodyPr/>
        <a:lstStyle/>
        <a:p>
          <a:r>
            <a:rPr lang="en-IN"/>
            <a:t>of </a:t>
          </a:r>
          <a:endParaRPr lang="en-US"/>
        </a:p>
      </dgm:t>
    </dgm:pt>
    <dgm:pt modelId="{52E00DC5-5E7E-4D27-84D4-6F6F60652BF7}" type="parTrans" cxnId="{67C00E4B-8395-4681-84BD-9A2216C0B09E}">
      <dgm:prSet/>
      <dgm:spPr/>
      <dgm:t>
        <a:bodyPr/>
        <a:lstStyle/>
        <a:p>
          <a:endParaRPr lang="en-US"/>
        </a:p>
      </dgm:t>
    </dgm:pt>
    <dgm:pt modelId="{75C0BF6C-6898-4017-81E8-9199D2F9CB8B}" type="sibTrans" cxnId="{67C00E4B-8395-4681-84BD-9A2216C0B09E}">
      <dgm:prSet/>
      <dgm:spPr/>
      <dgm:t>
        <a:bodyPr/>
        <a:lstStyle/>
        <a:p>
          <a:endParaRPr lang="en-US"/>
        </a:p>
      </dgm:t>
    </dgm:pt>
    <dgm:pt modelId="{507A9D2F-8C55-438F-AAAB-B69D0CDF322B}">
      <dgm:prSet/>
      <dgm:spPr/>
      <dgm:t>
        <a:bodyPr/>
        <a:lstStyle/>
        <a:p>
          <a:r>
            <a:rPr lang="en-IN" dirty="0"/>
            <a:t>Run Time environments</a:t>
          </a:r>
          <a:endParaRPr lang="en-US" dirty="0"/>
        </a:p>
      </dgm:t>
    </dgm:pt>
    <dgm:pt modelId="{E13E2B0A-91FB-4ABC-83FC-1C2C16D14AC9}" type="parTrans" cxnId="{03B922E5-AAA4-4E8E-B95A-6371CB992361}">
      <dgm:prSet/>
      <dgm:spPr/>
      <dgm:t>
        <a:bodyPr/>
        <a:lstStyle/>
        <a:p>
          <a:endParaRPr lang="en-US"/>
        </a:p>
      </dgm:t>
    </dgm:pt>
    <dgm:pt modelId="{BE891FBC-4A89-4B30-913E-F34E8A832E28}" type="sibTrans" cxnId="{03B922E5-AAA4-4E8E-B95A-6371CB992361}">
      <dgm:prSet/>
      <dgm:spPr/>
      <dgm:t>
        <a:bodyPr/>
        <a:lstStyle/>
        <a:p>
          <a:endParaRPr lang="en-US"/>
        </a:p>
      </dgm:t>
    </dgm:pt>
    <dgm:pt modelId="{36D91F11-5BCB-43C9-A1DB-229441555A2A}" type="pres">
      <dgm:prSet presAssocID="{C1EE766A-BCC1-46B7-82BA-DEF8C4138799}" presName="root" presStyleCnt="0">
        <dgm:presLayoutVars>
          <dgm:dir/>
          <dgm:resizeHandles val="exact"/>
        </dgm:presLayoutVars>
      </dgm:prSet>
      <dgm:spPr/>
      <dgm:t>
        <a:bodyPr/>
        <a:lstStyle/>
        <a:p>
          <a:endParaRPr lang="en-GB"/>
        </a:p>
      </dgm:t>
    </dgm:pt>
    <dgm:pt modelId="{F58D69C0-65D5-4EF1-B67B-53D607735160}" type="pres">
      <dgm:prSet presAssocID="{9181812B-46B3-4802-A233-310AEA568C87}" presName="compNode" presStyleCnt="0"/>
      <dgm:spPr/>
    </dgm:pt>
    <dgm:pt modelId="{F2F8FCB2-C1C5-4707-88EA-97B296799F3A}" type="pres">
      <dgm:prSet presAssocID="{9181812B-46B3-4802-A233-310AEA568C87}" presName="bgRect" presStyleLbl="bgShp" presStyleIdx="0" presStyleCnt="3"/>
      <dgm:spPr/>
    </dgm:pt>
    <dgm:pt modelId="{81C9E9D2-71A1-4B38-A38A-4D0EC6E9B6F3}" type="pres">
      <dgm:prSet presAssocID="{9181812B-46B3-4802-A233-310AEA568C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4707D774-C74B-4818-9381-45DBDA903599}" type="pres">
      <dgm:prSet presAssocID="{9181812B-46B3-4802-A233-310AEA568C87}" presName="spaceRect" presStyleCnt="0"/>
      <dgm:spPr/>
    </dgm:pt>
    <dgm:pt modelId="{99E7F7B3-54AF-4756-A2C0-366A3A023957}" type="pres">
      <dgm:prSet presAssocID="{9181812B-46B3-4802-A233-310AEA568C87}" presName="parTx" presStyleLbl="revTx" presStyleIdx="0" presStyleCnt="3">
        <dgm:presLayoutVars>
          <dgm:chMax val="0"/>
          <dgm:chPref val="0"/>
        </dgm:presLayoutVars>
      </dgm:prSet>
      <dgm:spPr/>
      <dgm:t>
        <a:bodyPr/>
        <a:lstStyle/>
        <a:p>
          <a:endParaRPr lang="en-GB"/>
        </a:p>
      </dgm:t>
    </dgm:pt>
    <dgm:pt modelId="{F0DFAF37-7946-456A-BDA4-B7F25F3DAED3}" type="pres">
      <dgm:prSet presAssocID="{E78CFA1A-BF89-410D-9902-789372575134}" presName="sibTrans" presStyleCnt="0"/>
      <dgm:spPr/>
    </dgm:pt>
    <dgm:pt modelId="{3F71C6C4-A6D9-41E9-A47C-684081729BE0}" type="pres">
      <dgm:prSet presAssocID="{154DE429-B3AE-42E9-9E83-6330FCAC91D3}" presName="compNode" presStyleCnt="0"/>
      <dgm:spPr/>
    </dgm:pt>
    <dgm:pt modelId="{066B4707-4A7F-42D2-BA5F-3BB0CD5A814B}" type="pres">
      <dgm:prSet presAssocID="{154DE429-B3AE-42E9-9E83-6330FCAC91D3}" presName="bgRect" presStyleLbl="bgShp" presStyleIdx="1" presStyleCnt="3"/>
      <dgm:spPr/>
    </dgm:pt>
    <dgm:pt modelId="{CDEA072D-8684-4677-8919-0BAF5149196B}" type="pres">
      <dgm:prSet presAssocID="{154DE429-B3AE-42E9-9E83-6330FCAC91D3}"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0A9F148F-61F7-4938-9C8D-99DCB5E78A15}" type="pres">
      <dgm:prSet presAssocID="{154DE429-B3AE-42E9-9E83-6330FCAC91D3}" presName="spaceRect" presStyleCnt="0"/>
      <dgm:spPr/>
    </dgm:pt>
    <dgm:pt modelId="{9F93303B-7FF9-4556-8AE0-6777BFB14492}" type="pres">
      <dgm:prSet presAssocID="{154DE429-B3AE-42E9-9E83-6330FCAC91D3}" presName="parTx" presStyleLbl="revTx" presStyleIdx="1" presStyleCnt="3">
        <dgm:presLayoutVars>
          <dgm:chMax val="0"/>
          <dgm:chPref val="0"/>
        </dgm:presLayoutVars>
      </dgm:prSet>
      <dgm:spPr/>
      <dgm:t>
        <a:bodyPr/>
        <a:lstStyle/>
        <a:p>
          <a:endParaRPr lang="en-GB"/>
        </a:p>
      </dgm:t>
    </dgm:pt>
    <dgm:pt modelId="{8A95D1C5-1F40-44CA-8F3F-072CE1E1C0E4}" type="pres">
      <dgm:prSet presAssocID="{75C0BF6C-6898-4017-81E8-9199D2F9CB8B}" presName="sibTrans" presStyleCnt="0"/>
      <dgm:spPr/>
    </dgm:pt>
    <dgm:pt modelId="{E16548ED-813C-4562-ADF3-FA35C1D718DD}" type="pres">
      <dgm:prSet presAssocID="{507A9D2F-8C55-438F-AAAB-B69D0CDF322B}" presName="compNode" presStyleCnt="0"/>
      <dgm:spPr/>
    </dgm:pt>
    <dgm:pt modelId="{6BEA3EC0-0F24-4E19-B676-2E5896DFE290}" type="pres">
      <dgm:prSet presAssocID="{507A9D2F-8C55-438F-AAAB-B69D0CDF322B}" presName="bgRect" presStyleLbl="bgShp" presStyleIdx="2" presStyleCnt="3"/>
      <dgm:spPr/>
    </dgm:pt>
    <dgm:pt modelId="{FE6E0881-C92B-401F-9A45-23F055154F93}" type="pres">
      <dgm:prSet presAssocID="{507A9D2F-8C55-438F-AAAB-B69D0CDF322B}"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Processor"/>
        </a:ext>
      </dgm:extLst>
    </dgm:pt>
    <dgm:pt modelId="{A9C5DF6F-908F-4DFA-B7A6-69FC1188613D}" type="pres">
      <dgm:prSet presAssocID="{507A9D2F-8C55-438F-AAAB-B69D0CDF322B}" presName="spaceRect" presStyleCnt="0"/>
      <dgm:spPr/>
    </dgm:pt>
    <dgm:pt modelId="{0AE06503-FC6A-4EB6-BBE9-711B8586A56A}" type="pres">
      <dgm:prSet presAssocID="{507A9D2F-8C55-438F-AAAB-B69D0CDF322B}" presName="parTx" presStyleLbl="revTx" presStyleIdx="2" presStyleCnt="3">
        <dgm:presLayoutVars>
          <dgm:chMax val="0"/>
          <dgm:chPref val="0"/>
        </dgm:presLayoutVars>
      </dgm:prSet>
      <dgm:spPr/>
      <dgm:t>
        <a:bodyPr/>
        <a:lstStyle/>
        <a:p>
          <a:endParaRPr lang="en-GB"/>
        </a:p>
      </dgm:t>
    </dgm:pt>
  </dgm:ptLst>
  <dgm:cxnLst>
    <dgm:cxn modelId="{079FA463-DB0F-4171-94FA-399C6D548A58}" type="presOf" srcId="{507A9D2F-8C55-438F-AAAB-B69D0CDF322B}" destId="{0AE06503-FC6A-4EB6-BBE9-711B8586A56A}" srcOrd="0" destOrd="0" presId="urn:microsoft.com/office/officeart/2018/2/layout/IconVerticalSolidList"/>
    <dgm:cxn modelId="{0BDBF232-E044-4A32-91C7-74B3CE9E80DD}" type="presOf" srcId="{154DE429-B3AE-42E9-9E83-6330FCAC91D3}" destId="{9F93303B-7FF9-4556-8AE0-6777BFB14492}" srcOrd="0" destOrd="0" presId="urn:microsoft.com/office/officeart/2018/2/layout/IconVerticalSolidList"/>
    <dgm:cxn modelId="{03B922E5-AAA4-4E8E-B95A-6371CB992361}" srcId="{C1EE766A-BCC1-46B7-82BA-DEF8C4138799}" destId="{507A9D2F-8C55-438F-AAAB-B69D0CDF322B}" srcOrd="2" destOrd="0" parTransId="{E13E2B0A-91FB-4ABC-83FC-1C2C16D14AC9}" sibTransId="{BE891FBC-4A89-4B30-913E-F34E8A832E28}"/>
    <dgm:cxn modelId="{C9EDC1A1-05E4-48D7-AADD-EAF7C71A1F92}" type="presOf" srcId="{C1EE766A-BCC1-46B7-82BA-DEF8C4138799}" destId="{36D91F11-5BCB-43C9-A1DB-229441555A2A}" srcOrd="0" destOrd="0" presId="urn:microsoft.com/office/officeart/2018/2/layout/IconVerticalSolidList"/>
    <dgm:cxn modelId="{4FD0A23D-6A95-472C-8467-7154A22764E6}" srcId="{C1EE766A-BCC1-46B7-82BA-DEF8C4138799}" destId="{9181812B-46B3-4802-A233-310AEA568C87}" srcOrd="0" destOrd="0" parTransId="{01F7F753-C87C-476D-BEB7-66A9803522E2}" sibTransId="{E78CFA1A-BF89-410D-9902-789372575134}"/>
    <dgm:cxn modelId="{67C00E4B-8395-4681-84BD-9A2216C0B09E}" srcId="{C1EE766A-BCC1-46B7-82BA-DEF8C4138799}" destId="{154DE429-B3AE-42E9-9E83-6330FCAC91D3}" srcOrd="1" destOrd="0" parTransId="{52E00DC5-5E7E-4D27-84D4-6F6F60652BF7}" sibTransId="{75C0BF6C-6898-4017-81E8-9199D2F9CB8B}"/>
    <dgm:cxn modelId="{242A04FB-E301-4966-A20D-E8ABBC6C915D}" type="presOf" srcId="{9181812B-46B3-4802-A233-310AEA568C87}" destId="{99E7F7B3-54AF-4756-A2C0-366A3A023957}" srcOrd="0" destOrd="0" presId="urn:microsoft.com/office/officeart/2018/2/layout/IconVerticalSolidList"/>
    <dgm:cxn modelId="{4AFAD7D8-C4E6-4154-9A52-62BD8DC30DA2}" type="presParOf" srcId="{36D91F11-5BCB-43C9-A1DB-229441555A2A}" destId="{F58D69C0-65D5-4EF1-B67B-53D607735160}" srcOrd="0" destOrd="0" presId="urn:microsoft.com/office/officeart/2018/2/layout/IconVerticalSolidList"/>
    <dgm:cxn modelId="{836BA7BE-20EF-41C5-9E6C-70ACE56307AF}" type="presParOf" srcId="{F58D69C0-65D5-4EF1-B67B-53D607735160}" destId="{F2F8FCB2-C1C5-4707-88EA-97B296799F3A}" srcOrd="0" destOrd="0" presId="urn:microsoft.com/office/officeart/2018/2/layout/IconVerticalSolidList"/>
    <dgm:cxn modelId="{5CE7CB68-D916-4793-BE32-C4A0A5A67F43}" type="presParOf" srcId="{F58D69C0-65D5-4EF1-B67B-53D607735160}" destId="{81C9E9D2-71A1-4B38-A38A-4D0EC6E9B6F3}" srcOrd="1" destOrd="0" presId="urn:microsoft.com/office/officeart/2018/2/layout/IconVerticalSolidList"/>
    <dgm:cxn modelId="{C427FAB5-DBB9-4E3F-84FD-8C61698D0EFB}" type="presParOf" srcId="{F58D69C0-65D5-4EF1-B67B-53D607735160}" destId="{4707D774-C74B-4818-9381-45DBDA903599}" srcOrd="2" destOrd="0" presId="urn:microsoft.com/office/officeart/2018/2/layout/IconVerticalSolidList"/>
    <dgm:cxn modelId="{7F9D4E43-3B05-4D2C-88A3-F198A0A27B76}" type="presParOf" srcId="{F58D69C0-65D5-4EF1-B67B-53D607735160}" destId="{99E7F7B3-54AF-4756-A2C0-366A3A023957}" srcOrd="3" destOrd="0" presId="urn:microsoft.com/office/officeart/2018/2/layout/IconVerticalSolidList"/>
    <dgm:cxn modelId="{36AF48DA-52A0-42B5-B6EC-73726B13569B}" type="presParOf" srcId="{36D91F11-5BCB-43C9-A1DB-229441555A2A}" destId="{F0DFAF37-7946-456A-BDA4-B7F25F3DAED3}" srcOrd="1" destOrd="0" presId="urn:microsoft.com/office/officeart/2018/2/layout/IconVerticalSolidList"/>
    <dgm:cxn modelId="{D4A6DDFC-7543-4A4D-8306-7D57D67F8A2A}" type="presParOf" srcId="{36D91F11-5BCB-43C9-A1DB-229441555A2A}" destId="{3F71C6C4-A6D9-41E9-A47C-684081729BE0}" srcOrd="2" destOrd="0" presId="urn:microsoft.com/office/officeart/2018/2/layout/IconVerticalSolidList"/>
    <dgm:cxn modelId="{ECE7CE89-77C1-4A19-950D-A424F7EC7B0B}" type="presParOf" srcId="{3F71C6C4-A6D9-41E9-A47C-684081729BE0}" destId="{066B4707-4A7F-42D2-BA5F-3BB0CD5A814B}" srcOrd="0" destOrd="0" presId="urn:microsoft.com/office/officeart/2018/2/layout/IconVerticalSolidList"/>
    <dgm:cxn modelId="{07DF2554-7B2A-46A5-B2A1-01D8F061334B}" type="presParOf" srcId="{3F71C6C4-A6D9-41E9-A47C-684081729BE0}" destId="{CDEA072D-8684-4677-8919-0BAF5149196B}" srcOrd="1" destOrd="0" presId="urn:microsoft.com/office/officeart/2018/2/layout/IconVerticalSolidList"/>
    <dgm:cxn modelId="{964E3BDA-43E8-4BDB-BDA9-DF875AE8C44B}" type="presParOf" srcId="{3F71C6C4-A6D9-41E9-A47C-684081729BE0}" destId="{0A9F148F-61F7-4938-9C8D-99DCB5E78A15}" srcOrd="2" destOrd="0" presId="urn:microsoft.com/office/officeart/2018/2/layout/IconVerticalSolidList"/>
    <dgm:cxn modelId="{C8D23CF8-690A-4749-8834-1F2EB9479655}" type="presParOf" srcId="{3F71C6C4-A6D9-41E9-A47C-684081729BE0}" destId="{9F93303B-7FF9-4556-8AE0-6777BFB14492}" srcOrd="3" destOrd="0" presId="urn:microsoft.com/office/officeart/2018/2/layout/IconVerticalSolidList"/>
    <dgm:cxn modelId="{DE62D25E-4B63-4584-BB86-986728D84DF3}" type="presParOf" srcId="{36D91F11-5BCB-43C9-A1DB-229441555A2A}" destId="{8A95D1C5-1F40-44CA-8F3F-072CE1E1C0E4}" srcOrd="3" destOrd="0" presId="urn:microsoft.com/office/officeart/2018/2/layout/IconVerticalSolidList"/>
    <dgm:cxn modelId="{81E9CF4B-3E66-4EC2-9F18-E652A24EB8F1}" type="presParOf" srcId="{36D91F11-5BCB-43C9-A1DB-229441555A2A}" destId="{E16548ED-813C-4562-ADF3-FA35C1D718DD}" srcOrd="4" destOrd="0" presId="urn:microsoft.com/office/officeart/2018/2/layout/IconVerticalSolidList"/>
    <dgm:cxn modelId="{A0DA8DF3-7B55-44BE-9DBE-C2DABA25D17D}" type="presParOf" srcId="{E16548ED-813C-4562-ADF3-FA35C1D718DD}" destId="{6BEA3EC0-0F24-4E19-B676-2E5896DFE290}" srcOrd="0" destOrd="0" presId="urn:microsoft.com/office/officeart/2018/2/layout/IconVerticalSolidList"/>
    <dgm:cxn modelId="{88F91AD9-86F1-4873-8863-D2F3799E2A70}" type="presParOf" srcId="{E16548ED-813C-4562-ADF3-FA35C1D718DD}" destId="{FE6E0881-C92B-401F-9A45-23F055154F93}" srcOrd="1" destOrd="0" presId="urn:microsoft.com/office/officeart/2018/2/layout/IconVerticalSolidList"/>
    <dgm:cxn modelId="{647C049A-B6DA-4863-BDF8-7AA31521DEF6}" type="presParOf" srcId="{E16548ED-813C-4562-ADF3-FA35C1D718DD}" destId="{A9C5DF6F-908F-4DFA-B7A6-69FC1188613D}" srcOrd="2" destOrd="0" presId="urn:microsoft.com/office/officeart/2018/2/layout/IconVerticalSolidList"/>
    <dgm:cxn modelId="{394C7F51-2EE2-40C8-A31D-8F6F82A6E701}" type="presParOf" srcId="{E16548ED-813C-4562-ADF3-FA35C1D718DD}" destId="{0AE06503-FC6A-4EB6-BBE9-711B8586A5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EE766A-BCC1-46B7-82BA-DEF8C41387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1812B-46B3-4802-A233-310AEA568C87}">
      <dgm:prSet/>
      <dgm:spPr/>
      <dgm:t>
        <a:bodyPr/>
        <a:lstStyle/>
        <a:p>
          <a:r>
            <a:rPr lang="en-IN"/>
            <a:t>The End </a:t>
          </a:r>
          <a:endParaRPr lang="en-US"/>
        </a:p>
      </dgm:t>
    </dgm:pt>
    <dgm:pt modelId="{01F7F753-C87C-476D-BEB7-66A9803522E2}" type="parTrans" cxnId="{4FD0A23D-6A95-472C-8467-7154A22764E6}">
      <dgm:prSet/>
      <dgm:spPr/>
      <dgm:t>
        <a:bodyPr/>
        <a:lstStyle/>
        <a:p>
          <a:endParaRPr lang="en-US"/>
        </a:p>
      </dgm:t>
    </dgm:pt>
    <dgm:pt modelId="{E78CFA1A-BF89-410D-9902-789372575134}" type="sibTrans" cxnId="{4FD0A23D-6A95-472C-8467-7154A22764E6}">
      <dgm:prSet/>
      <dgm:spPr/>
      <dgm:t>
        <a:bodyPr/>
        <a:lstStyle/>
        <a:p>
          <a:endParaRPr lang="en-US"/>
        </a:p>
      </dgm:t>
    </dgm:pt>
    <dgm:pt modelId="{154DE429-B3AE-42E9-9E83-6330FCAC91D3}">
      <dgm:prSet/>
      <dgm:spPr/>
      <dgm:t>
        <a:bodyPr/>
        <a:lstStyle/>
        <a:p>
          <a:r>
            <a:rPr lang="en-IN"/>
            <a:t>of </a:t>
          </a:r>
          <a:endParaRPr lang="en-US"/>
        </a:p>
      </dgm:t>
    </dgm:pt>
    <dgm:pt modelId="{52E00DC5-5E7E-4D27-84D4-6F6F60652BF7}" type="parTrans" cxnId="{67C00E4B-8395-4681-84BD-9A2216C0B09E}">
      <dgm:prSet/>
      <dgm:spPr/>
      <dgm:t>
        <a:bodyPr/>
        <a:lstStyle/>
        <a:p>
          <a:endParaRPr lang="en-US"/>
        </a:p>
      </dgm:t>
    </dgm:pt>
    <dgm:pt modelId="{75C0BF6C-6898-4017-81E8-9199D2F9CB8B}" type="sibTrans" cxnId="{67C00E4B-8395-4681-84BD-9A2216C0B09E}">
      <dgm:prSet/>
      <dgm:spPr/>
      <dgm:t>
        <a:bodyPr/>
        <a:lstStyle/>
        <a:p>
          <a:endParaRPr lang="en-US"/>
        </a:p>
      </dgm:t>
    </dgm:pt>
    <dgm:pt modelId="{507A9D2F-8C55-438F-AAAB-B69D0CDF322B}">
      <dgm:prSet/>
      <dgm:spPr/>
      <dgm:t>
        <a:bodyPr/>
        <a:lstStyle/>
        <a:p>
          <a:r>
            <a:rPr lang="en-IN" dirty="0"/>
            <a:t>Symbol tables</a:t>
          </a:r>
          <a:endParaRPr lang="en-US" dirty="0"/>
        </a:p>
      </dgm:t>
    </dgm:pt>
    <dgm:pt modelId="{E13E2B0A-91FB-4ABC-83FC-1C2C16D14AC9}" type="parTrans" cxnId="{03B922E5-AAA4-4E8E-B95A-6371CB992361}">
      <dgm:prSet/>
      <dgm:spPr/>
      <dgm:t>
        <a:bodyPr/>
        <a:lstStyle/>
        <a:p>
          <a:endParaRPr lang="en-US"/>
        </a:p>
      </dgm:t>
    </dgm:pt>
    <dgm:pt modelId="{BE891FBC-4A89-4B30-913E-F34E8A832E28}" type="sibTrans" cxnId="{03B922E5-AAA4-4E8E-B95A-6371CB992361}">
      <dgm:prSet/>
      <dgm:spPr/>
      <dgm:t>
        <a:bodyPr/>
        <a:lstStyle/>
        <a:p>
          <a:endParaRPr lang="en-US"/>
        </a:p>
      </dgm:t>
    </dgm:pt>
    <dgm:pt modelId="{36D91F11-5BCB-43C9-A1DB-229441555A2A}" type="pres">
      <dgm:prSet presAssocID="{C1EE766A-BCC1-46B7-82BA-DEF8C4138799}" presName="root" presStyleCnt="0">
        <dgm:presLayoutVars>
          <dgm:dir/>
          <dgm:resizeHandles val="exact"/>
        </dgm:presLayoutVars>
      </dgm:prSet>
      <dgm:spPr/>
      <dgm:t>
        <a:bodyPr/>
        <a:lstStyle/>
        <a:p>
          <a:endParaRPr lang="en-GB"/>
        </a:p>
      </dgm:t>
    </dgm:pt>
    <dgm:pt modelId="{F58D69C0-65D5-4EF1-B67B-53D607735160}" type="pres">
      <dgm:prSet presAssocID="{9181812B-46B3-4802-A233-310AEA568C87}" presName="compNode" presStyleCnt="0"/>
      <dgm:spPr/>
    </dgm:pt>
    <dgm:pt modelId="{F2F8FCB2-C1C5-4707-88EA-97B296799F3A}" type="pres">
      <dgm:prSet presAssocID="{9181812B-46B3-4802-A233-310AEA568C87}" presName="bgRect" presStyleLbl="bgShp" presStyleIdx="0" presStyleCnt="3"/>
      <dgm:spPr/>
    </dgm:pt>
    <dgm:pt modelId="{81C9E9D2-71A1-4B38-A38A-4D0EC6E9B6F3}" type="pres">
      <dgm:prSet presAssocID="{9181812B-46B3-4802-A233-310AEA568C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4707D774-C74B-4818-9381-45DBDA903599}" type="pres">
      <dgm:prSet presAssocID="{9181812B-46B3-4802-A233-310AEA568C87}" presName="spaceRect" presStyleCnt="0"/>
      <dgm:spPr/>
    </dgm:pt>
    <dgm:pt modelId="{99E7F7B3-54AF-4756-A2C0-366A3A023957}" type="pres">
      <dgm:prSet presAssocID="{9181812B-46B3-4802-A233-310AEA568C87}" presName="parTx" presStyleLbl="revTx" presStyleIdx="0" presStyleCnt="3">
        <dgm:presLayoutVars>
          <dgm:chMax val="0"/>
          <dgm:chPref val="0"/>
        </dgm:presLayoutVars>
      </dgm:prSet>
      <dgm:spPr/>
      <dgm:t>
        <a:bodyPr/>
        <a:lstStyle/>
        <a:p>
          <a:endParaRPr lang="en-GB"/>
        </a:p>
      </dgm:t>
    </dgm:pt>
    <dgm:pt modelId="{F0DFAF37-7946-456A-BDA4-B7F25F3DAED3}" type="pres">
      <dgm:prSet presAssocID="{E78CFA1A-BF89-410D-9902-789372575134}" presName="sibTrans" presStyleCnt="0"/>
      <dgm:spPr/>
    </dgm:pt>
    <dgm:pt modelId="{3F71C6C4-A6D9-41E9-A47C-684081729BE0}" type="pres">
      <dgm:prSet presAssocID="{154DE429-B3AE-42E9-9E83-6330FCAC91D3}" presName="compNode" presStyleCnt="0"/>
      <dgm:spPr/>
    </dgm:pt>
    <dgm:pt modelId="{066B4707-4A7F-42D2-BA5F-3BB0CD5A814B}" type="pres">
      <dgm:prSet presAssocID="{154DE429-B3AE-42E9-9E83-6330FCAC91D3}" presName="bgRect" presStyleLbl="bgShp" presStyleIdx="1" presStyleCnt="3"/>
      <dgm:spPr/>
    </dgm:pt>
    <dgm:pt modelId="{CDEA072D-8684-4677-8919-0BAF5149196B}" type="pres">
      <dgm:prSet presAssocID="{154DE429-B3AE-42E9-9E83-6330FCAC91D3}"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0A9F148F-61F7-4938-9C8D-99DCB5E78A15}" type="pres">
      <dgm:prSet presAssocID="{154DE429-B3AE-42E9-9E83-6330FCAC91D3}" presName="spaceRect" presStyleCnt="0"/>
      <dgm:spPr/>
    </dgm:pt>
    <dgm:pt modelId="{9F93303B-7FF9-4556-8AE0-6777BFB14492}" type="pres">
      <dgm:prSet presAssocID="{154DE429-B3AE-42E9-9E83-6330FCAC91D3}" presName="parTx" presStyleLbl="revTx" presStyleIdx="1" presStyleCnt="3">
        <dgm:presLayoutVars>
          <dgm:chMax val="0"/>
          <dgm:chPref val="0"/>
        </dgm:presLayoutVars>
      </dgm:prSet>
      <dgm:spPr/>
      <dgm:t>
        <a:bodyPr/>
        <a:lstStyle/>
        <a:p>
          <a:endParaRPr lang="en-GB"/>
        </a:p>
      </dgm:t>
    </dgm:pt>
    <dgm:pt modelId="{8A95D1C5-1F40-44CA-8F3F-072CE1E1C0E4}" type="pres">
      <dgm:prSet presAssocID="{75C0BF6C-6898-4017-81E8-9199D2F9CB8B}" presName="sibTrans" presStyleCnt="0"/>
      <dgm:spPr/>
    </dgm:pt>
    <dgm:pt modelId="{E16548ED-813C-4562-ADF3-FA35C1D718DD}" type="pres">
      <dgm:prSet presAssocID="{507A9D2F-8C55-438F-AAAB-B69D0CDF322B}" presName="compNode" presStyleCnt="0"/>
      <dgm:spPr/>
    </dgm:pt>
    <dgm:pt modelId="{6BEA3EC0-0F24-4E19-B676-2E5896DFE290}" type="pres">
      <dgm:prSet presAssocID="{507A9D2F-8C55-438F-AAAB-B69D0CDF322B}" presName="bgRect" presStyleLbl="bgShp" presStyleIdx="2" presStyleCnt="3"/>
      <dgm:spPr/>
    </dgm:pt>
    <dgm:pt modelId="{FE6E0881-C92B-401F-9A45-23F055154F93}" type="pres">
      <dgm:prSet presAssocID="{507A9D2F-8C55-438F-AAAB-B69D0CDF322B}"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Processor"/>
        </a:ext>
      </dgm:extLst>
    </dgm:pt>
    <dgm:pt modelId="{A9C5DF6F-908F-4DFA-B7A6-69FC1188613D}" type="pres">
      <dgm:prSet presAssocID="{507A9D2F-8C55-438F-AAAB-B69D0CDF322B}" presName="spaceRect" presStyleCnt="0"/>
      <dgm:spPr/>
    </dgm:pt>
    <dgm:pt modelId="{0AE06503-FC6A-4EB6-BBE9-711B8586A56A}" type="pres">
      <dgm:prSet presAssocID="{507A9D2F-8C55-438F-AAAB-B69D0CDF322B}" presName="parTx" presStyleLbl="revTx" presStyleIdx="2" presStyleCnt="3">
        <dgm:presLayoutVars>
          <dgm:chMax val="0"/>
          <dgm:chPref val="0"/>
        </dgm:presLayoutVars>
      </dgm:prSet>
      <dgm:spPr/>
      <dgm:t>
        <a:bodyPr/>
        <a:lstStyle/>
        <a:p>
          <a:endParaRPr lang="en-GB"/>
        </a:p>
      </dgm:t>
    </dgm:pt>
  </dgm:ptLst>
  <dgm:cxnLst>
    <dgm:cxn modelId="{079FA463-DB0F-4171-94FA-399C6D548A58}" type="presOf" srcId="{507A9D2F-8C55-438F-AAAB-B69D0CDF322B}" destId="{0AE06503-FC6A-4EB6-BBE9-711B8586A56A}" srcOrd="0" destOrd="0" presId="urn:microsoft.com/office/officeart/2018/2/layout/IconVerticalSolidList"/>
    <dgm:cxn modelId="{0BDBF232-E044-4A32-91C7-74B3CE9E80DD}" type="presOf" srcId="{154DE429-B3AE-42E9-9E83-6330FCAC91D3}" destId="{9F93303B-7FF9-4556-8AE0-6777BFB14492}" srcOrd="0" destOrd="0" presId="urn:microsoft.com/office/officeart/2018/2/layout/IconVerticalSolidList"/>
    <dgm:cxn modelId="{03B922E5-AAA4-4E8E-B95A-6371CB992361}" srcId="{C1EE766A-BCC1-46B7-82BA-DEF8C4138799}" destId="{507A9D2F-8C55-438F-AAAB-B69D0CDF322B}" srcOrd="2" destOrd="0" parTransId="{E13E2B0A-91FB-4ABC-83FC-1C2C16D14AC9}" sibTransId="{BE891FBC-4A89-4B30-913E-F34E8A832E28}"/>
    <dgm:cxn modelId="{C9EDC1A1-05E4-48D7-AADD-EAF7C71A1F92}" type="presOf" srcId="{C1EE766A-BCC1-46B7-82BA-DEF8C4138799}" destId="{36D91F11-5BCB-43C9-A1DB-229441555A2A}" srcOrd="0" destOrd="0" presId="urn:microsoft.com/office/officeart/2018/2/layout/IconVerticalSolidList"/>
    <dgm:cxn modelId="{4FD0A23D-6A95-472C-8467-7154A22764E6}" srcId="{C1EE766A-BCC1-46B7-82BA-DEF8C4138799}" destId="{9181812B-46B3-4802-A233-310AEA568C87}" srcOrd="0" destOrd="0" parTransId="{01F7F753-C87C-476D-BEB7-66A9803522E2}" sibTransId="{E78CFA1A-BF89-410D-9902-789372575134}"/>
    <dgm:cxn modelId="{67C00E4B-8395-4681-84BD-9A2216C0B09E}" srcId="{C1EE766A-BCC1-46B7-82BA-DEF8C4138799}" destId="{154DE429-B3AE-42E9-9E83-6330FCAC91D3}" srcOrd="1" destOrd="0" parTransId="{52E00DC5-5E7E-4D27-84D4-6F6F60652BF7}" sibTransId="{75C0BF6C-6898-4017-81E8-9199D2F9CB8B}"/>
    <dgm:cxn modelId="{242A04FB-E301-4966-A20D-E8ABBC6C915D}" type="presOf" srcId="{9181812B-46B3-4802-A233-310AEA568C87}" destId="{99E7F7B3-54AF-4756-A2C0-366A3A023957}" srcOrd="0" destOrd="0" presId="urn:microsoft.com/office/officeart/2018/2/layout/IconVerticalSolidList"/>
    <dgm:cxn modelId="{4AFAD7D8-C4E6-4154-9A52-62BD8DC30DA2}" type="presParOf" srcId="{36D91F11-5BCB-43C9-A1DB-229441555A2A}" destId="{F58D69C0-65D5-4EF1-B67B-53D607735160}" srcOrd="0" destOrd="0" presId="urn:microsoft.com/office/officeart/2018/2/layout/IconVerticalSolidList"/>
    <dgm:cxn modelId="{836BA7BE-20EF-41C5-9E6C-70ACE56307AF}" type="presParOf" srcId="{F58D69C0-65D5-4EF1-B67B-53D607735160}" destId="{F2F8FCB2-C1C5-4707-88EA-97B296799F3A}" srcOrd="0" destOrd="0" presId="urn:microsoft.com/office/officeart/2018/2/layout/IconVerticalSolidList"/>
    <dgm:cxn modelId="{5CE7CB68-D916-4793-BE32-C4A0A5A67F43}" type="presParOf" srcId="{F58D69C0-65D5-4EF1-B67B-53D607735160}" destId="{81C9E9D2-71A1-4B38-A38A-4D0EC6E9B6F3}" srcOrd="1" destOrd="0" presId="urn:microsoft.com/office/officeart/2018/2/layout/IconVerticalSolidList"/>
    <dgm:cxn modelId="{C427FAB5-DBB9-4E3F-84FD-8C61698D0EFB}" type="presParOf" srcId="{F58D69C0-65D5-4EF1-B67B-53D607735160}" destId="{4707D774-C74B-4818-9381-45DBDA903599}" srcOrd="2" destOrd="0" presId="urn:microsoft.com/office/officeart/2018/2/layout/IconVerticalSolidList"/>
    <dgm:cxn modelId="{7F9D4E43-3B05-4D2C-88A3-F198A0A27B76}" type="presParOf" srcId="{F58D69C0-65D5-4EF1-B67B-53D607735160}" destId="{99E7F7B3-54AF-4756-A2C0-366A3A023957}" srcOrd="3" destOrd="0" presId="urn:microsoft.com/office/officeart/2018/2/layout/IconVerticalSolidList"/>
    <dgm:cxn modelId="{36AF48DA-52A0-42B5-B6EC-73726B13569B}" type="presParOf" srcId="{36D91F11-5BCB-43C9-A1DB-229441555A2A}" destId="{F0DFAF37-7946-456A-BDA4-B7F25F3DAED3}" srcOrd="1" destOrd="0" presId="urn:microsoft.com/office/officeart/2018/2/layout/IconVerticalSolidList"/>
    <dgm:cxn modelId="{D4A6DDFC-7543-4A4D-8306-7D57D67F8A2A}" type="presParOf" srcId="{36D91F11-5BCB-43C9-A1DB-229441555A2A}" destId="{3F71C6C4-A6D9-41E9-A47C-684081729BE0}" srcOrd="2" destOrd="0" presId="urn:microsoft.com/office/officeart/2018/2/layout/IconVerticalSolidList"/>
    <dgm:cxn modelId="{ECE7CE89-77C1-4A19-950D-A424F7EC7B0B}" type="presParOf" srcId="{3F71C6C4-A6D9-41E9-A47C-684081729BE0}" destId="{066B4707-4A7F-42D2-BA5F-3BB0CD5A814B}" srcOrd="0" destOrd="0" presId="urn:microsoft.com/office/officeart/2018/2/layout/IconVerticalSolidList"/>
    <dgm:cxn modelId="{07DF2554-7B2A-46A5-B2A1-01D8F061334B}" type="presParOf" srcId="{3F71C6C4-A6D9-41E9-A47C-684081729BE0}" destId="{CDEA072D-8684-4677-8919-0BAF5149196B}" srcOrd="1" destOrd="0" presId="urn:microsoft.com/office/officeart/2018/2/layout/IconVerticalSolidList"/>
    <dgm:cxn modelId="{964E3BDA-43E8-4BDB-BDA9-DF875AE8C44B}" type="presParOf" srcId="{3F71C6C4-A6D9-41E9-A47C-684081729BE0}" destId="{0A9F148F-61F7-4938-9C8D-99DCB5E78A15}" srcOrd="2" destOrd="0" presId="urn:microsoft.com/office/officeart/2018/2/layout/IconVerticalSolidList"/>
    <dgm:cxn modelId="{C8D23CF8-690A-4749-8834-1F2EB9479655}" type="presParOf" srcId="{3F71C6C4-A6D9-41E9-A47C-684081729BE0}" destId="{9F93303B-7FF9-4556-8AE0-6777BFB14492}" srcOrd="3" destOrd="0" presId="urn:microsoft.com/office/officeart/2018/2/layout/IconVerticalSolidList"/>
    <dgm:cxn modelId="{DE62D25E-4B63-4584-BB86-986728D84DF3}" type="presParOf" srcId="{36D91F11-5BCB-43C9-A1DB-229441555A2A}" destId="{8A95D1C5-1F40-44CA-8F3F-072CE1E1C0E4}" srcOrd="3" destOrd="0" presId="urn:microsoft.com/office/officeart/2018/2/layout/IconVerticalSolidList"/>
    <dgm:cxn modelId="{81E9CF4B-3E66-4EC2-9F18-E652A24EB8F1}" type="presParOf" srcId="{36D91F11-5BCB-43C9-A1DB-229441555A2A}" destId="{E16548ED-813C-4562-ADF3-FA35C1D718DD}" srcOrd="4" destOrd="0" presId="urn:microsoft.com/office/officeart/2018/2/layout/IconVerticalSolidList"/>
    <dgm:cxn modelId="{A0DA8DF3-7B55-44BE-9DBE-C2DABA25D17D}" type="presParOf" srcId="{E16548ED-813C-4562-ADF3-FA35C1D718DD}" destId="{6BEA3EC0-0F24-4E19-B676-2E5896DFE290}" srcOrd="0" destOrd="0" presId="urn:microsoft.com/office/officeart/2018/2/layout/IconVerticalSolidList"/>
    <dgm:cxn modelId="{88F91AD9-86F1-4873-8863-D2F3799E2A70}" type="presParOf" srcId="{E16548ED-813C-4562-ADF3-FA35C1D718DD}" destId="{FE6E0881-C92B-401F-9A45-23F055154F93}" srcOrd="1" destOrd="0" presId="urn:microsoft.com/office/officeart/2018/2/layout/IconVerticalSolidList"/>
    <dgm:cxn modelId="{647C049A-B6DA-4863-BDF8-7AA31521DEF6}" type="presParOf" srcId="{E16548ED-813C-4562-ADF3-FA35C1D718DD}" destId="{A9C5DF6F-908F-4DFA-B7A6-69FC1188613D}" srcOrd="2" destOrd="0" presId="urn:microsoft.com/office/officeart/2018/2/layout/IconVerticalSolidList"/>
    <dgm:cxn modelId="{394C7F51-2EE2-40C8-A31D-8F6F82A6E701}" type="presParOf" srcId="{E16548ED-813C-4562-ADF3-FA35C1D718DD}" destId="{0AE06503-FC6A-4EB6-BBE9-711B8586A5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EE766A-BCC1-46B7-82BA-DEF8C41387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1812B-46B3-4802-A233-310AEA568C87}">
      <dgm:prSet/>
      <dgm:spPr/>
      <dgm:t>
        <a:bodyPr/>
        <a:lstStyle/>
        <a:p>
          <a:r>
            <a:rPr lang="en-IN"/>
            <a:t>The End </a:t>
          </a:r>
          <a:endParaRPr lang="en-US"/>
        </a:p>
      </dgm:t>
    </dgm:pt>
    <dgm:pt modelId="{01F7F753-C87C-476D-BEB7-66A9803522E2}" type="parTrans" cxnId="{4FD0A23D-6A95-472C-8467-7154A22764E6}">
      <dgm:prSet/>
      <dgm:spPr/>
      <dgm:t>
        <a:bodyPr/>
        <a:lstStyle/>
        <a:p>
          <a:endParaRPr lang="en-US"/>
        </a:p>
      </dgm:t>
    </dgm:pt>
    <dgm:pt modelId="{E78CFA1A-BF89-410D-9902-789372575134}" type="sibTrans" cxnId="{4FD0A23D-6A95-472C-8467-7154A22764E6}">
      <dgm:prSet/>
      <dgm:spPr/>
      <dgm:t>
        <a:bodyPr/>
        <a:lstStyle/>
        <a:p>
          <a:endParaRPr lang="en-US"/>
        </a:p>
      </dgm:t>
    </dgm:pt>
    <dgm:pt modelId="{154DE429-B3AE-42E9-9E83-6330FCAC91D3}">
      <dgm:prSet/>
      <dgm:spPr/>
      <dgm:t>
        <a:bodyPr/>
        <a:lstStyle/>
        <a:p>
          <a:r>
            <a:rPr lang="en-IN"/>
            <a:t>of </a:t>
          </a:r>
          <a:endParaRPr lang="en-US"/>
        </a:p>
      </dgm:t>
    </dgm:pt>
    <dgm:pt modelId="{52E00DC5-5E7E-4D27-84D4-6F6F60652BF7}" type="parTrans" cxnId="{67C00E4B-8395-4681-84BD-9A2216C0B09E}">
      <dgm:prSet/>
      <dgm:spPr/>
      <dgm:t>
        <a:bodyPr/>
        <a:lstStyle/>
        <a:p>
          <a:endParaRPr lang="en-US"/>
        </a:p>
      </dgm:t>
    </dgm:pt>
    <dgm:pt modelId="{75C0BF6C-6898-4017-81E8-9199D2F9CB8B}" type="sibTrans" cxnId="{67C00E4B-8395-4681-84BD-9A2216C0B09E}">
      <dgm:prSet/>
      <dgm:spPr/>
      <dgm:t>
        <a:bodyPr/>
        <a:lstStyle/>
        <a:p>
          <a:endParaRPr lang="en-US"/>
        </a:p>
      </dgm:t>
    </dgm:pt>
    <dgm:pt modelId="{507A9D2F-8C55-438F-AAAB-B69D0CDF322B}">
      <dgm:prSet/>
      <dgm:spPr/>
      <dgm:t>
        <a:bodyPr/>
        <a:lstStyle/>
        <a:p>
          <a:r>
            <a:rPr lang="en-IN"/>
            <a:t>Error detection and recovery</a:t>
          </a:r>
          <a:endParaRPr lang="en-US" dirty="0"/>
        </a:p>
      </dgm:t>
    </dgm:pt>
    <dgm:pt modelId="{E13E2B0A-91FB-4ABC-83FC-1C2C16D14AC9}" type="parTrans" cxnId="{03B922E5-AAA4-4E8E-B95A-6371CB992361}">
      <dgm:prSet/>
      <dgm:spPr/>
      <dgm:t>
        <a:bodyPr/>
        <a:lstStyle/>
        <a:p>
          <a:endParaRPr lang="en-US"/>
        </a:p>
      </dgm:t>
    </dgm:pt>
    <dgm:pt modelId="{BE891FBC-4A89-4B30-913E-F34E8A832E28}" type="sibTrans" cxnId="{03B922E5-AAA4-4E8E-B95A-6371CB992361}">
      <dgm:prSet/>
      <dgm:spPr/>
      <dgm:t>
        <a:bodyPr/>
        <a:lstStyle/>
        <a:p>
          <a:endParaRPr lang="en-US"/>
        </a:p>
      </dgm:t>
    </dgm:pt>
    <dgm:pt modelId="{36D91F11-5BCB-43C9-A1DB-229441555A2A}" type="pres">
      <dgm:prSet presAssocID="{C1EE766A-BCC1-46B7-82BA-DEF8C4138799}" presName="root" presStyleCnt="0">
        <dgm:presLayoutVars>
          <dgm:dir/>
          <dgm:resizeHandles val="exact"/>
        </dgm:presLayoutVars>
      </dgm:prSet>
      <dgm:spPr/>
      <dgm:t>
        <a:bodyPr/>
        <a:lstStyle/>
        <a:p>
          <a:endParaRPr lang="en-GB"/>
        </a:p>
      </dgm:t>
    </dgm:pt>
    <dgm:pt modelId="{F58D69C0-65D5-4EF1-B67B-53D607735160}" type="pres">
      <dgm:prSet presAssocID="{9181812B-46B3-4802-A233-310AEA568C87}" presName="compNode" presStyleCnt="0"/>
      <dgm:spPr/>
    </dgm:pt>
    <dgm:pt modelId="{F2F8FCB2-C1C5-4707-88EA-97B296799F3A}" type="pres">
      <dgm:prSet presAssocID="{9181812B-46B3-4802-A233-310AEA568C87}" presName="bgRect" presStyleLbl="bgShp" presStyleIdx="0" presStyleCnt="3"/>
      <dgm:spPr/>
    </dgm:pt>
    <dgm:pt modelId="{81C9E9D2-71A1-4B38-A38A-4D0EC6E9B6F3}" type="pres">
      <dgm:prSet presAssocID="{9181812B-46B3-4802-A233-310AEA568C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Smiling Face with No Fill"/>
        </a:ext>
      </dgm:extLst>
    </dgm:pt>
    <dgm:pt modelId="{4707D774-C74B-4818-9381-45DBDA903599}" type="pres">
      <dgm:prSet presAssocID="{9181812B-46B3-4802-A233-310AEA568C87}" presName="spaceRect" presStyleCnt="0"/>
      <dgm:spPr/>
    </dgm:pt>
    <dgm:pt modelId="{99E7F7B3-54AF-4756-A2C0-366A3A023957}" type="pres">
      <dgm:prSet presAssocID="{9181812B-46B3-4802-A233-310AEA568C87}" presName="parTx" presStyleLbl="revTx" presStyleIdx="0" presStyleCnt="3">
        <dgm:presLayoutVars>
          <dgm:chMax val="0"/>
          <dgm:chPref val="0"/>
        </dgm:presLayoutVars>
      </dgm:prSet>
      <dgm:spPr/>
      <dgm:t>
        <a:bodyPr/>
        <a:lstStyle/>
        <a:p>
          <a:endParaRPr lang="en-GB"/>
        </a:p>
      </dgm:t>
    </dgm:pt>
    <dgm:pt modelId="{F0DFAF37-7946-456A-BDA4-B7F25F3DAED3}" type="pres">
      <dgm:prSet presAssocID="{E78CFA1A-BF89-410D-9902-789372575134}" presName="sibTrans" presStyleCnt="0"/>
      <dgm:spPr/>
    </dgm:pt>
    <dgm:pt modelId="{3F71C6C4-A6D9-41E9-A47C-684081729BE0}" type="pres">
      <dgm:prSet presAssocID="{154DE429-B3AE-42E9-9E83-6330FCAC91D3}" presName="compNode" presStyleCnt="0"/>
      <dgm:spPr/>
    </dgm:pt>
    <dgm:pt modelId="{066B4707-4A7F-42D2-BA5F-3BB0CD5A814B}" type="pres">
      <dgm:prSet presAssocID="{154DE429-B3AE-42E9-9E83-6330FCAC91D3}" presName="bgRect" presStyleLbl="bgShp" presStyleIdx="1" presStyleCnt="3"/>
      <dgm:spPr/>
    </dgm:pt>
    <dgm:pt modelId="{CDEA072D-8684-4677-8919-0BAF5149196B}" type="pres">
      <dgm:prSet presAssocID="{154DE429-B3AE-42E9-9E83-6330FCAC91D3}"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Add"/>
        </a:ext>
      </dgm:extLst>
    </dgm:pt>
    <dgm:pt modelId="{0A9F148F-61F7-4938-9C8D-99DCB5E78A15}" type="pres">
      <dgm:prSet presAssocID="{154DE429-B3AE-42E9-9E83-6330FCAC91D3}" presName="spaceRect" presStyleCnt="0"/>
      <dgm:spPr/>
    </dgm:pt>
    <dgm:pt modelId="{9F93303B-7FF9-4556-8AE0-6777BFB14492}" type="pres">
      <dgm:prSet presAssocID="{154DE429-B3AE-42E9-9E83-6330FCAC91D3}" presName="parTx" presStyleLbl="revTx" presStyleIdx="1" presStyleCnt="3">
        <dgm:presLayoutVars>
          <dgm:chMax val="0"/>
          <dgm:chPref val="0"/>
        </dgm:presLayoutVars>
      </dgm:prSet>
      <dgm:spPr/>
      <dgm:t>
        <a:bodyPr/>
        <a:lstStyle/>
        <a:p>
          <a:endParaRPr lang="en-GB"/>
        </a:p>
      </dgm:t>
    </dgm:pt>
    <dgm:pt modelId="{8A95D1C5-1F40-44CA-8F3F-072CE1E1C0E4}" type="pres">
      <dgm:prSet presAssocID="{75C0BF6C-6898-4017-81E8-9199D2F9CB8B}" presName="sibTrans" presStyleCnt="0"/>
      <dgm:spPr/>
    </dgm:pt>
    <dgm:pt modelId="{E16548ED-813C-4562-ADF3-FA35C1D718DD}" type="pres">
      <dgm:prSet presAssocID="{507A9D2F-8C55-438F-AAAB-B69D0CDF322B}" presName="compNode" presStyleCnt="0"/>
      <dgm:spPr/>
    </dgm:pt>
    <dgm:pt modelId="{6BEA3EC0-0F24-4E19-B676-2E5896DFE290}" type="pres">
      <dgm:prSet presAssocID="{507A9D2F-8C55-438F-AAAB-B69D0CDF322B}" presName="bgRect" presStyleLbl="bgShp" presStyleIdx="2" presStyleCnt="3"/>
      <dgm:spPr/>
    </dgm:pt>
    <dgm:pt modelId="{FE6E0881-C92B-401F-9A45-23F055154F93}" type="pres">
      <dgm:prSet presAssocID="{507A9D2F-8C55-438F-AAAB-B69D0CDF322B}"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Processor"/>
        </a:ext>
      </dgm:extLst>
    </dgm:pt>
    <dgm:pt modelId="{A9C5DF6F-908F-4DFA-B7A6-69FC1188613D}" type="pres">
      <dgm:prSet presAssocID="{507A9D2F-8C55-438F-AAAB-B69D0CDF322B}" presName="spaceRect" presStyleCnt="0"/>
      <dgm:spPr/>
    </dgm:pt>
    <dgm:pt modelId="{0AE06503-FC6A-4EB6-BBE9-711B8586A56A}" type="pres">
      <dgm:prSet presAssocID="{507A9D2F-8C55-438F-AAAB-B69D0CDF322B}" presName="parTx" presStyleLbl="revTx" presStyleIdx="2" presStyleCnt="3">
        <dgm:presLayoutVars>
          <dgm:chMax val="0"/>
          <dgm:chPref val="0"/>
        </dgm:presLayoutVars>
      </dgm:prSet>
      <dgm:spPr/>
      <dgm:t>
        <a:bodyPr/>
        <a:lstStyle/>
        <a:p>
          <a:endParaRPr lang="en-GB"/>
        </a:p>
      </dgm:t>
    </dgm:pt>
  </dgm:ptLst>
  <dgm:cxnLst>
    <dgm:cxn modelId="{079FA463-DB0F-4171-94FA-399C6D548A58}" type="presOf" srcId="{507A9D2F-8C55-438F-AAAB-B69D0CDF322B}" destId="{0AE06503-FC6A-4EB6-BBE9-711B8586A56A}" srcOrd="0" destOrd="0" presId="urn:microsoft.com/office/officeart/2018/2/layout/IconVerticalSolidList"/>
    <dgm:cxn modelId="{0BDBF232-E044-4A32-91C7-74B3CE9E80DD}" type="presOf" srcId="{154DE429-B3AE-42E9-9E83-6330FCAC91D3}" destId="{9F93303B-7FF9-4556-8AE0-6777BFB14492}" srcOrd="0" destOrd="0" presId="urn:microsoft.com/office/officeart/2018/2/layout/IconVerticalSolidList"/>
    <dgm:cxn modelId="{03B922E5-AAA4-4E8E-B95A-6371CB992361}" srcId="{C1EE766A-BCC1-46B7-82BA-DEF8C4138799}" destId="{507A9D2F-8C55-438F-AAAB-B69D0CDF322B}" srcOrd="2" destOrd="0" parTransId="{E13E2B0A-91FB-4ABC-83FC-1C2C16D14AC9}" sibTransId="{BE891FBC-4A89-4B30-913E-F34E8A832E28}"/>
    <dgm:cxn modelId="{C9EDC1A1-05E4-48D7-AADD-EAF7C71A1F92}" type="presOf" srcId="{C1EE766A-BCC1-46B7-82BA-DEF8C4138799}" destId="{36D91F11-5BCB-43C9-A1DB-229441555A2A}" srcOrd="0" destOrd="0" presId="urn:microsoft.com/office/officeart/2018/2/layout/IconVerticalSolidList"/>
    <dgm:cxn modelId="{4FD0A23D-6A95-472C-8467-7154A22764E6}" srcId="{C1EE766A-BCC1-46B7-82BA-DEF8C4138799}" destId="{9181812B-46B3-4802-A233-310AEA568C87}" srcOrd="0" destOrd="0" parTransId="{01F7F753-C87C-476D-BEB7-66A9803522E2}" sibTransId="{E78CFA1A-BF89-410D-9902-789372575134}"/>
    <dgm:cxn modelId="{67C00E4B-8395-4681-84BD-9A2216C0B09E}" srcId="{C1EE766A-BCC1-46B7-82BA-DEF8C4138799}" destId="{154DE429-B3AE-42E9-9E83-6330FCAC91D3}" srcOrd="1" destOrd="0" parTransId="{52E00DC5-5E7E-4D27-84D4-6F6F60652BF7}" sibTransId="{75C0BF6C-6898-4017-81E8-9199D2F9CB8B}"/>
    <dgm:cxn modelId="{242A04FB-E301-4966-A20D-E8ABBC6C915D}" type="presOf" srcId="{9181812B-46B3-4802-A233-310AEA568C87}" destId="{99E7F7B3-54AF-4756-A2C0-366A3A023957}" srcOrd="0" destOrd="0" presId="urn:microsoft.com/office/officeart/2018/2/layout/IconVerticalSolidList"/>
    <dgm:cxn modelId="{4AFAD7D8-C4E6-4154-9A52-62BD8DC30DA2}" type="presParOf" srcId="{36D91F11-5BCB-43C9-A1DB-229441555A2A}" destId="{F58D69C0-65D5-4EF1-B67B-53D607735160}" srcOrd="0" destOrd="0" presId="urn:microsoft.com/office/officeart/2018/2/layout/IconVerticalSolidList"/>
    <dgm:cxn modelId="{836BA7BE-20EF-41C5-9E6C-70ACE56307AF}" type="presParOf" srcId="{F58D69C0-65D5-4EF1-B67B-53D607735160}" destId="{F2F8FCB2-C1C5-4707-88EA-97B296799F3A}" srcOrd="0" destOrd="0" presId="urn:microsoft.com/office/officeart/2018/2/layout/IconVerticalSolidList"/>
    <dgm:cxn modelId="{5CE7CB68-D916-4793-BE32-C4A0A5A67F43}" type="presParOf" srcId="{F58D69C0-65D5-4EF1-B67B-53D607735160}" destId="{81C9E9D2-71A1-4B38-A38A-4D0EC6E9B6F3}" srcOrd="1" destOrd="0" presId="urn:microsoft.com/office/officeart/2018/2/layout/IconVerticalSolidList"/>
    <dgm:cxn modelId="{C427FAB5-DBB9-4E3F-84FD-8C61698D0EFB}" type="presParOf" srcId="{F58D69C0-65D5-4EF1-B67B-53D607735160}" destId="{4707D774-C74B-4818-9381-45DBDA903599}" srcOrd="2" destOrd="0" presId="urn:microsoft.com/office/officeart/2018/2/layout/IconVerticalSolidList"/>
    <dgm:cxn modelId="{7F9D4E43-3B05-4D2C-88A3-F198A0A27B76}" type="presParOf" srcId="{F58D69C0-65D5-4EF1-B67B-53D607735160}" destId="{99E7F7B3-54AF-4756-A2C0-366A3A023957}" srcOrd="3" destOrd="0" presId="urn:microsoft.com/office/officeart/2018/2/layout/IconVerticalSolidList"/>
    <dgm:cxn modelId="{36AF48DA-52A0-42B5-B6EC-73726B13569B}" type="presParOf" srcId="{36D91F11-5BCB-43C9-A1DB-229441555A2A}" destId="{F0DFAF37-7946-456A-BDA4-B7F25F3DAED3}" srcOrd="1" destOrd="0" presId="urn:microsoft.com/office/officeart/2018/2/layout/IconVerticalSolidList"/>
    <dgm:cxn modelId="{D4A6DDFC-7543-4A4D-8306-7D57D67F8A2A}" type="presParOf" srcId="{36D91F11-5BCB-43C9-A1DB-229441555A2A}" destId="{3F71C6C4-A6D9-41E9-A47C-684081729BE0}" srcOrd="2" destOrd="0" presId="urn:microsoft.com/office/officeart/2018/2/layout/IconVerticalSolidList"/>
    <dgm:cxn modelId="{ECE7CE89-77C1-4A19-950D-A424F7EC7B0B}" type="presParOf" srcId="{3F71C6C4-A6D9-41E9-A47C-684081729BE0}" destId="{066B4707-4A7F-42D2-BA5F-3BB0CD5A814B}" srcOrd="0" destOrd="0" presId="urn:microsoft.com/office/officeart/2018/2/layout/IconVerticalSolidList"/>
    <dgm:cxn modelId="{07DF2554-7B2A-46A5-B2A1-01D8F061334B}" type="presParOf" srcId="{3F71C6C4-A6D9-41E9-A47C-684081729BE0}" destId="{CDEA072D-8684-4677-8919-0BAF5149196B}" srcOrd="1" destOrd="0" presId="urn:microsoft.com/office/officeart/2018/2/layout/IconVerticalSolidList"/>
    <dgm:cxn modelId="{964E3BDA-43E8-4BDB-BDA9-DF875AE8C44B}" type="presParOf" srcId="{3F71C6C4-A6D9-41E9-A47C-684081729BE0}" destId="{0A9F148F-61F7-4938-9C8D-99DCB5E78A15}" srcOrd="2" destOrd="0" presId="urn:microsoft.com/office/officeart/2018/2/layout/IconVerticalSolidList"/>
    <dgm:cxn modelId="{C8D23CF8-690A-4749-8834-1F2EB9479655}" type="presParOf" srcId="{3F71C6C4-A6D9-41E9-A47C-684081729BE0}" destId="{9F93303B-7FF9-4556-8AE0-6777BFB14492}" srcOrd="3" destOrd="0" presId="urn:microsoft.com/office/officeart/2018/2/layout/IconVerticalSolidList"/>
    <dgm:cxn modelId="{DE62D25E-4B63-4584-BB86-986728D84DF3}" type="presParOf" srcId="{36D91F11-5BCB-43C9-A1DB-229441555A2A}" destId="{8A95D1C5-1F40-44CA-8F3F-072CE1E1C0E4}" srcOrd="3" destOrd="0" presId="urn:microsoft.com/office/officeart/2018/2/layout/IconVerticalSolidList"/>
    <dgm:cxn modelId="{81E9CF4B-3E66-4EC2-9F18-E652A24EB8F1}" type="presParOf" srcId="{36D91F11-5BCB-43C9-A1DB-229441555A2A}" destId="{E16548ED-813C-4562-ADF3-FA35C1D718DD}" srcOrd="4" destOrd="0" presId="urn:microsoft.com/office/officeart/2018/2/layout/IconVerticalSolidList"/>
    <dgm:cxn modelId="{A0DA8DF3-7B55-44BE-9DBE-C2DABA25D17D}" type="presParOf" srcId="{E16548ED-813C-4562-ADF3-FA35C1D718DD}" destId="{6BEA3EC0-0F24-4E19-B676-2E5896DFE290}" srcOrd="0" destOrd="0" presId="urn:microsoft.com/office/officeart/2018/2/layout/IconVerticalSolidList"/>
    <dgm:cxn modelId="{88F91AD9-86F1-4873-8863-D2F3799E2A70}" type="presParOf" srcId="{E16548ED-813C-4562-ADF3-FA35C1D718DD}" destId="{FE6E0881-C92B-401F-9A45-23F055154F93}" srcOrd="1" destOrd="0" presId="urn:microsoft.com/office/officeart/2018/2/layout/IconVerticalSolidList"/>
    <dgm:cxn modelId="{647C049A-B6DA-4863-BDF8-7AA31521DEF6}" type="presParOf" srcId="{E16548ED-813C-4562-ADF3-FA35C1D718DD}" destId="{A9C5DF6F-908F-4DFA-B7A6-69FC1188613D}" srcOrd="2" destOrd="0" presId="urn:microsoft.com/office/officeart/2018/2/layout/IconVerticalSolidList"/>
    <dgm:cxn modelId="{394C7F51-2EE2-40C8-A31D-8F6F82A6E701}" type="presParOf" srcId="{E16548ED-813C-4562-ADF3-FA35C1D718DD}" destId="{0AE06503-FC6A-4EB6-BBE9-711B8586A5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D9787-2562-4649-8DAA-6BDAFF6FDC80}">
      <dsp:nvSpPr>
        <dsp:cNvPr id="0" name=""/>
        <dsp:cNvSpPr/>
      </dsp:nvSpPr>
      <dsp:spPr>
        <a:xfrm>
          <a:off x="3950" y="693971"/>
          <a:ext cx="2375238" cy="86375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IN" sz="1700" kern="1200" dirty="0">
              <a:hlinkClick xmlns:r="http://schemas.openxmlformats.org/officeDocument/2006/relationships" r:id="" action="ppaction://hlinksldjump"/>
            </a:rPr>
            <a:t>Intermediate Code Generation</a:t>
          </a:r>
          <a:r>
            <a:rPr lang="en-GB" sz="1700" kern="1200" dirty="0">
              <a:hlinkClick xmlns:r="http://schemas.openxmlformats.org/officeDocument/2006/relationships" r:id="" action="ppaction://noaction"/>
            </a:rPr>
            <a:t> </a:t>
          </a:r>
          <a:r>
            <a:rPr lang="en-GB" sz="1700" kern="1200" dirty="0"/>
            <a:t>                      </a:t>
          </a:r>
          <a:r>
            <a:rPr lang="en-GB" sz="1700" kern="1200" dirty="0">
              <a:hlinkClick xmlns:r="http://schemas.openxmlformats.org/officeDocument/2006/relationships" r:id="" action="ppaction://hlinksldjump"/>
            </a:rPr>
            <a:t>Questions</a:t>
          </a:r>
          <a:endParaRPr lang="en-US" sz="1700" kern="1200" dirty="0"/>
        </a:p>
      </dsp:txBody>
      <dsp:txXfrm>
        <a:off x="3950" y="693971"/>
        <a:ext cx="2375238" cy="863752"/>
      </dsp:txXfrm>
    </dsp:sp>
    <dsp:sp modelId="{9B4349CD-E1A6-463A-9BE8-9DC681AC7B29}">
      <dsp:nvSpPr>
        <dsp:cNvPr id="0" name=""/>
        <dsp:cNvSpPr/>
      </dsp:nvSpPr>
      <dsp:spPr>
        <a:xfrm>
          <a:off x="3950" y="1557724"/>
          <a:ext cx="2375238" cy="23332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Intermediate Language</a:t>
          </a:r>
          <a:r>
            <a:rPr lang="en-US" sz="1700" kern="1200" dirty="0">
              <a:hlinkClick xmlns:r="http://schemas.openxmlformats.org/officeDocument/2006/relationships" r:id="" action="ppaction://hlinksldjump"/>
            </a:rPr>
            <a:t> </a:t>
          </a:r>
          <a:endParaRPr lang="en-IN" sz="1700" kern="1200" dirty="0"/>
        </a:p>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Declarations</a:t>
          </a:r>
          <a:r>
            <a:rPr lang="en-US" sz="1700" kern="1200" dirty="0">
              <a:hlinkClick xmlns:r="http://schemas.openxmlformats.org/officeDocument/2006/relationships" r:id="" action="ppaction://hlinksldjump"/>
            </a:rPr>
            <a:t> </a:t>
          </a:r>
          <a:endParaRPr lang="en-IN" sz="1700" kern="1200" dirty="0"/>
        </a:p>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Assignment statements</a:t>
          </a:r>
          <a:r>
            <a:rPr lang="en-US" sz="1700" kern="1200" dirty="0">
              <a:hlinkClick xmlns:r="http://schemas.openxmlformats.org/officeDocument/2006/relationships" r:id="" action="ppaction://hlinksldjump"/>
            </a:rPr>
            <a:t> </a:t>
          </a:r>
          <a:endParaRPr lang="en-IN" sz="1700" kern="1200" dirty="0"/>
        </a:p>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Boolean expressions</a:t>
          </a:r>
          <a:endParaRPr lang="en-IN" sz="1700" kern="1200" dirty="0"/>
        </a:p>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Case statement</a:t>
          </a:r>
          <a:endParaRPr lang="en-IN" sz="1700" kern="1200" dirty="0"/>
        </a:p>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Procedure call</a:t>
          </a:r>
          <a:endParaRPr lang="en-IN" sz="1700" kern="1200" dirty="0"/>
        </a:p>
      </dsp:txBody>
      <dsp:txXfrm>
        <a:off x="3950" y="1557724"/>
        <a:ext cx="2375238" cy="2333250"/>
      </dsp:txXfrm>
    </dsp:sp>
    <dsp:sp modelId="{80BD664C-4D11-45E1-B20B-CF06849F5334}">
      <dsp:nvSpPr>
        <dsp:cNvPr id="0" name=""/>
        <dsp:cNvSpPr/>
      </dsp:nvSpPr>
      <dsp:spPr>
        <a:xfrm>
          <a:off x="2711722" y="693971"/>
          <a:ext cx="2375238" cy="863752"/>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IN" sz="1700" kern="1200" dirty="0">
              <a:hlinkClick xmlns:r="http://schemas.openxmlformats.org/officeDocument/2006/relationships" r:id="" action="ppaction://hlinksldjump"/>
            </a:rPr>
            <a:t>Run-Time environments</a:t>
          </a:r>
          <a:endParaRPr lang="en-IN" sz="1700" kern="1200" dirty="0"/>
        </a:p>
        <a:p>
          <a:pPr lvl="0" algn="ctr" defTabSz="755650">
            <a:lnSpc>
              <a:spcPct val="90000"/>
            </a:lnSpc>
            <a:spcBef>
              <a:spcPct val="0"/>
            </a:spcBef>
            <a:spcAft>
              <a:spcPct val="35000"/>
            </a:spcAft>
          </a:pPr>
          <a:r>
            <a:rPr lang="en-GB" sz="1700" kern="1200" dirty="0">
              <a:hlinkClick xmlns:r="http://schemas.openxmlformats.org/officeDocument/2006/relationships" r:id="" action="ppaction://hlinksldjump"/>
            </a:rPr>
            <a:t>Questions</a:t>
          </a:r>
          <a:r>
            <a:rPr lang="en-GB" sz="1700" b="1" kern="1200" dirty="0">
              <a:hlinkClick xmlns:r="http://schemas.openxmlformats.org/officeDocument/2006/relationships" r:id="" action="ppaction://noaction"/>
            </a:rPr>
            <a:t> </a:t>
          </a:r>
          <a:endParaRPr lang="en-US" sz="1700" kern="1200" dirty="0"/>
        </a:p>
      </dsp:txBody>
      <dsp:txXfrm>
        <a:off x="2711722" y="693971"/>
        <a:ext cx="2375238" cy="863752"/>
      </dsp:txXfrm>
    </dsp:sp>
    <dsp:sp modelId="{B4D19389-7FE7-4D44-9E72-B6CDE36E7B8F}">
      <dsp:nvSpPr>
        <dsp:cNvPr id="0" name=""/>
        <dsp:cNvSpPr/>
      </dsp:nvSpPr>
      <dsp:spPr>
        <a:xfrm>
          <a:off x="2711722" y="1557724"/>
          <a:ext cx="2375238" cy="2333250"/>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Source language issues</a:t>
          </a:r>
          <a:endParaRPr lang="en-IN" sz="1700" kern="1200" dirty="0"/>
        </a:p>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Storage organization</a:t>
          </a:r>
          <a:endParaRPr lang="en-IN" sz="1700" kern="1200" dirty="0"/>
        </a:p>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Storage-allocation strategies</a:t>
          </a:r>
          <a:endParaRPr lang="en-IN" sz="1700" kern="1200" dirty="0"/>
        </a:p>
      </dsp:txBody>
      <dsp:txXfrm>
        <a:off x="2711722" y="1557724"/>
        <a:ext cx="2375238" cy="2333250"/>
      </dsp:txXfrm>
    </dsp:sp>
    <dsp:sp modelId="{98C51F99-DBA9-41D3-A437-1E031AA04CA6}">
      <dsp:nvSpPr>
        <dsp:cNvPr id="0" name=""/>
        <dsp:cNvSpPr/>
      </dsp:nvSpPr>
      <dsp:spPr>
        <a:xfrm>
          <a:off x="5419494" y="693971"/>
          <a:ext cx="2375238" cy="863752"/>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IN" sz="1700" kern="1200" dirty="0">
              <a:hlinkClick xmlns:r="http://schemas.openxmlformats.org/officeDocument/2006/relationships" r:id="" action="ppaction://hlinksldjump"/>
            </a:rPr>
            <a:t>Symbol tables</a:t>
          </a:r>
          <a:r>
            <a:rPr lang="en-US" sz="1700" kern="1200" dirty="0"/>
            <a:t>	</a:t>
          </a:r>
          <a:r>
            <a:rPr lang="en-GB" sz="1700" b="1" kern="1200" dirty="0"/>
            <a:t>                                                                                                              </a:t>
          </a:r>
          <a:r>
            <a:rPr lang="en-GB" sz="1700" kern="1200" dirty="0">
              <a:hlinkClick xmlns:r="http://schemas.openxmlformats.org/officeDocument/2006/relationships" r:id="" action="ppaction://hlinksldjump"/>
            </a:rPr>
            <a:t>Questions</a:t>
          </a:r>
          <a:endParaRPr lang="en-US" sz="1700" kern="1200" dirty="0"/>
        </a:p>
      </dsp:txBody>
      <dsp:txXfrm>
        <a:off x="5419494" y="693971"/>
        <a:ext cx="2375238" cy="863752"/>
      </dsp:txXfrm>
    </dsp:sp>
    <dsp:sp modelId="{6E0E0FDC-6F20-48F3-AD5F-9E28CBA6F87B}">
      <dsp:nvSpPr>
        <dsp:cNvPr id="0" name=""/>
        <dsp:cNvSpPr/>
      </dsp:nvSpPr>
      <dsp:spPr>
        <a:xfrm>
          <a:off x="5419494" y="1557724"/>
          <a:ext cx="2375238" cy="2333250"/>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dirty="0">
              <a:hlinkClick xmlns:r="http://schemas.openxmlformats.org/officeDocument/2006/relationships" r:id="" action="ppaction://hlinksldjump"/>
            </a:rPr>
            <a:t>The content of a symbol table</a:t>
          </a:r>
          <a:r>
            <a:rPr lang="en-US" sz="1700" kern="1200" dirty="0">
              <a:hlinkClick xmlns:r="http://schemas.openxmlformats.org/officeDocument/2006/relationships" r:id="" action="ppaction://hlinksldjump"/>
            </a:rPr>
            <a:t> </a:t>
          </a:r>
          <a:endParaRPr lang="en-US" sz="1700" kern="1200" dirty="0"/>
        </a:p>
        <a:p>
          <a:pPr marL="171450" lvl="1" indent="-171450" algn="l" defTabSz="755650">
            <a:lnSpc>
              <a:spcPct val="90000"/>
            </a:lnSpc>
            <a:spcBef>
              <a:spcPct val="0"/>
            </a:spcBef>
            <a:spcAft>
              <a:spcPct val="15000"/>
            </a:spcAft>
            <a:buChar char="••"/>
          </a:pPr>
          <a:r>
            <a:rPr lang="en-GB" sz="1700" kern="1200" dirty="0">
              <a:hlinkClick xmlns:r="http://schemas.openxmlformats.org/officeDocument/2006/relationships" r:id="" action="ppaction://hlinksldjump"/>
            </a:rPr>
            <a:t>Data structures for Symbol Table</a:t>
          </a:r>
          <a:r>
            <a:rPr lang="en-US" sz="1700" kern="1200" dirty="0">
              <a:hlinkClick xmlns:r="http://schemas.openxmlformats.org/officeDocument/2006/relationships" r:id="" action="ppaction://hlinksldjump"/>
            </a:rPr>
            <a:t> </a:t>
          </a:r>
          <a:endParaRPr lang="en-US" sz="1700" kern="1200" dirty="0"/>
        </a:p>
        <a:p>
          <a:pPr marL="171450" lvl="1" indent="-171450" algn="l" defTabSz="755650">
            <a:lnSpc>
              <a:spcPct val="90000"/>
            </a:lnSpc>
            <a:spcBef>
              <a:spcPct val="0"/>
            </a:spcBef>
            <a:spcAft>
              <a:spcPct val="15000"/>
            </a:spcAft>
            <a:buChar char="••"/>
          </a:pPr>
          <a:r>
            <a:rPr lang="en-IN" sz="1700" kern="1200" dirty="0">
              <a:hlinkClick xmlns:r="http://schemas.openxmlformats.org/officeDocument/2006/relationships" r:id="" action="ppaction://hlinksldjump"/>
            </a:rPr>
            <a:t>Representing scope information</a:t>
          </a:r>
          <a:endParaRPr lang="en-US" sz="1700" kern="1200" dirty="0"/>
        </a:p>
      </dsp:txBody>
      <dsp:txXfrm>
        <a:off x="5419494" y="1557724"/>
        <a:ext cx="2375238" cy="2333250"/>
      </dsp:txXfrm>
    </dsp:sp>
    <dsp:sp modelId="{C6537FBF-9338-4FAF-AA6E-927B2FB29C3A}">
      <dsp:nvSpPr>
        <dsp:cNvPr id="0" name=""/>
        <dsp:cNvSpPr/>
      </dsp:nvSpPr>
      <dsp:spPr>
        <a:xfrm>
          <a:off x="8127266" y="693971"/>
          <a:ext cx="2375238" cy="86375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IN" sz="1700" kern="1200" dirty="0">
              <a:hlinkClick xmlns:r="http://schemas.openxmlformats.org/officeDocument/2006/relationships" r:id="" action="ppaction://hlinksldjump"/>
            </a:rPr>
            <a:t>Error detection and recovery</a:t>
          </a:r>
          <a:r>
            <a:rPr lang="en-GB" sz="1700" b="1" u="none" kern="1200" dirty="0"/>
            <a:t>                           </a:t>
          </a:r>
          <a:r>
            <a:rPr lang="en-GB" sz="1700" kern="1200" dirty="0">
              <a:hlinkClick xmlns:r="http://schemas.openxmlformats.org/officeDocument/2006/relationships" r:id="" action="ppaction://hlinksldjump"/>
            </a:rPr>
            <a:t>Questions</a:t>
          </a:r>
          <a:r>
            <a:rPr lang="en-GB" sz="1700" kern="1200" dirty="0">
              <a:hlinkClick xmlns:r="http://schemas.openxmlformats.org/officeDocument/2006/relationships" r:id="" action="ppaction://noaction"/>
            </a:rPr>
            <a:t>  </a:t>
          </a:r>
          <a:r>
            <a:rPr lang="en-GB" sz="1700" b="1" kern="1200" dirty="0">
              <a:hlinkClick xmlns:r="http://schemas.openxmlformats.org/officeDocument/2006/relationships" r:id="" action="ppaction://noaction"/>
            </a:rPr>
            <a:t>  </a:t>
          </a:r>
          <a:r>
            <a:rPr lang="en-GB" sz="1700" b="1" u="none" kern="1200" dirty="0">
              <a:hlinkClick xmlns:r="http://schemas.openxmlformats.org/officeDocument/2006/relationships" r:id="" action="ppaction://noaction"/>
            </a:rPr>
            <a:t>                             </a:t>
          </a:r>
          <a:r>
            <a:rPr lang="en-GB" sz="1700" b="1" kern="1200" dirty="0">
              <a:hlinkClick xmlns:r="http://schemas.openxmlformats.org/officeDocument/2006/relationships" r:id="" action="ppaction://noaction"/>
            </a:rPr>
            <a:t>       </a:t>
          </a:r>
          <a:r>
            <a:rPr lang="en-GB" sz="1700" kern="1200" dirty="0">
              <a:hlinkClick xmlns:r="http://schemas.openxmlformats.org/officeDocument/2006/relationships" r:id="" action="ppaction://noaction"/>
            </a:rPr>
            <a:t> </a:t>
          </a:r>
          <a:endParaRPr lang="en-US" sz="1700" kern="1200" dirty="0"/>
        </a:p>
      </dsp:txBody>
      <dsp:txXfrm>
        <a:off x="8127266" y="693971"/>
        <a:ext cx="2375238" cy="863752"/>
      </dsp:txXfrm>
    </dsp:sp>
    <dsp:sp modelId="{A57FCC66-96AF-4E41-9F34-6913F05CED34}">
      <dsp:nvSpPr>
        <dsp:cNvPr id="0" name=""/>
        <dsp:cNvSpPr/>
      </dsp:nvSpPr>
      <dsp:spPr>
        <a:xfrm>
          <a:off x="8127266" y="1557724"/>
          <a:ext cx="2375238" cy="233325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IN" sz="1700" kern="1200" dirty="0">
              <a:effectLst/>
              <a:latin typeface="Arial" panose="020B0604020202020204" pitchFamily="34" charset="0"/>
              <a:hlinkClick xmlns:r="http://schemas.openxmlformats.org/officeDocument/2006/relationships" r:id="" action="ppaction://hlinksldjump"/>
            </a:rPr>
            <a:t>Lexical phase errors</a:t>
          </a:r>
          <a:endParaRPr lang="en-US" sz="1700" kern="1200" dirty="0"/>
        </a:p>
        <a:p>
          <a:pPr marL="171450" lvl="1" indent="-171450" algn="l" defTabSz="755650">
            <a:lnSpc>
              <a:spcPct val="90000"/>
            </a:lnSpc>
            <a:spcBef>
              <a:spcPct val="0"/>
            </a:spcBef>
            <a:spcAft>
              <a:spcPct val="15000"/>
            </a:spcAft>
            <a:buChar char="••"/>
          </a:pPr>
          <a:r>
            <a:rPr lang="en-IN" sz="1700" kern="1200" dirty="0">
              <a:effectLst/>
              <a:latin typeface="Arial" panose="020B0604020202020204" pitchFamily="34" charset="0"/>
              <a:hlinkClick xmlns:r="http://schemas.openxmlformats.org/officeDocument/2006/relationships" r:id="" action="ppaction://hlinksldjump"/>
            </a:rPr>
            <a:t>Syntactic phase errors</a:t>
          </a:r>
          <a:endParaRPr lang="en-IN" sz="1700" kern="1200" dirty="0">
            <a:effectLst/>
            <a:latin typeface="Arial" panose="020B0604020202020204" pitchFamily="34" charset="0"/>
          </a:endParaRPr>
        </a:p>
        <a:p>
          <a:pPr marL="171450" lvl="1" indent="-171450" algn="l" defTabSz="755650">
            <a:lnSpc>
              <a:spcPct val="90000"/>
            </a:lnSpc>
            <a:spcBef>
              <a:spcPct val="0"/>
            </a:spcBef>
            <a:spcAft>
              <a:spcPct val="15000"/>
            </a:spcAft>
            <a:buChar char="••"/>
          </a:pPr>
          <a:r>
            <a:rPr lang="en-IN" sz="1700" kern="1200" dirty="0">
              <a:effectLst/>
              <a:latin typeface="Arial" panose="020B0604020202020204" pitchFamily="34" charset="0"/>
              <a:hlinkClick xmlns:r="http://schemas.openxmlformats.org/officeDocument/2006/relationships" r:id="" action="ppaction://hlinksldjump"/>
            </a:rPr>
            <a:t>Semantic errors</a:t>
          </a:r>
          <a:r>
            <a:rPr lang="en-US" sz="1700" kern="1200" dirty="0">
              <a:hlinkClick xmlns:r="http://schemas.openxmlformats.org/officeDocument/2006/relationships" r:id="" action="ppaction://hlinksldjump"/>
            </a:rPr>
            <a:t> </a:t>
          </a:r>
          <a:endParaRPr lang="en-US" sz="1700" kern="1200" dirty="0"/>
        </a:p>
      </dsp:txBody>
      <dsp:txXfrm>
        <a:off x="8127266" y="1557724"/>
        <a:ext cx="2375238" cy="233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FB4D3-4D65-431F-9D06-1F5028164677}">
      <dsp:nvSpPr>
        <dsp:cNvPr id="0" name=""/>
        <dsp:cNvSpPr/>
      </dsp:nvSpPr>
      <dsp:spPr>
        <a:xfrm>
          <a:off x="0" y="0"/>
          <a:ext cx="8930487" cy="13754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IN" sz="2600" kern="1200"/>
            <a:t>Benefits of using a machine-independent intermediate form are:</a:t>
          </a:r>
          <a:endParaRPr lang="en-US" sz="2600" kern="1200"/>
        </a:p>
      </dsp:txBody>
      <dsp:txXfrm>
        <a:off x="40287" y="40287"/>
        <a:ext cx="7446232" cy="1294909"/>
      </dsp:txXfrm>
    </dsp:sp>
    <dsp:sp modelId="{F6AAF7E1-132B-4D02-8923-401611E81F05}">
      <dsp:nvSpPr>
        <dsp:cNvPr id="0" name=""/>
        <dsp:cNvSpPr/>
      </dsp:nvSpPr>
      <dsp:spPr>
        <a:xfrm>
          <a:off x="787984" y="1604731"/>
          <a:ext cx="8930487" cy="1375483"/>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IN" sz="2600" kern="1200"/>
            <a:t>Retargeting is facilitated; a compiler for a different machine can be created by attaching a back end for the new machine to an existing front end</a:t>
          </a:r>
          <a:endParaRPr lang="en-US" sz="2600" kern="1200"/>
        </a:p>
      </dsp:txBody>
      <dsp:txXfrm>
        <a:off x="828271" y="1645018"/>
        <a:ext cx="7167864" cy="1294909"/>
      </dsp:txXfrm>
    </dsp:sp>
    <dsp:sp modelId="{7E9472A3-C4C1-4537-ACF5-43447E1B3B56}">
      <dsp:nvSpPr>
        <dsp:cNvPr id="0" name=""/>
        <dsp:cNvSpPr/>
      </dsp:nvSpPr>
      <dsp:spPr>
        <a:xfrm>
          <a:off x="1575968" y="3209462"/>
          <a:ext cx="8930487" cy="1375483"/>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IN" sz="2600" kern="1200"/>
            <a:t>Machine-independent code optimizer can be applied to the intermediate representation</a:t>
          </a:r>
          <a:endParaRPr lang="en-US" sz="2600" kern="1200"/>
        </a:p>
      </dsp:txBody>
      <dsp:txXfrm>
        <a:off x="1616255" y="3249749"/>
        <a:ext cx="7167864" cy="1294909"/>
      </dsp:txXfrm>
    </dsp:sp>
    <dsp:sp modelId="{5A459348-D8BD-45B9-8A4B-B86C71234B66}">
      <dsp:nvSpPr>
        <dsp:cNvPr id="0" name=""/>
        <dsp:cNvSpPr/>
      </dsp:nvSpPr>
      <dsp:spPr>
        <a:xfrm>
          <a:off x="8036423" y="1043075"/>
          <a:ext cx="894064" cy="89406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8237587" y="1043075"/>
        <a:ext cx="491736" cy="672783"/>
      </dsp:txXfrm>
    </dsp:sp>
    <dsp:sp modelId="{699AF5DF-79F6-4D64-8BA2-84451A742F7B}">
      <dsp:nvSpPr>
        <dsp:cNvPr id="0" name=""/>
        <dsp:cNvSpPr/>
      </dsp:nvSpPr>
      <dsp:spPr>
        <a:xfrm>
          <a:off x="8824407" y="2638636"/>
          <a:ext cx="894064" cy="894064"/>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9025571" y="2638636"/>
        <a:ext cx="491736" cy="672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485D6-04CE-4D08-8D15-64317811B567}">
      <dsp:nvSpPr>
        <dsp:cNvPr id="0" name=""/>
        <dsp:cNvSpPr/>
      </dsp:nvSpPr>
      <dsp:spPr>
        <a:xfrm>
          <a:off x="8146064" y="880817"/>
          <a:ext cx="2333577" cy="233369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DDAF19-C522-4AEA-9833-56BBD2935B6C}">
      <dsp:nvSpPr>
        <dsp:cNvPr id="0" name=""/>
        <dsp:cNvSpPr/>
      </dsp:nvSpPr>
      <dsp:spPr>
        <a:xfrm>
          <a:off x="8224117" y="958621"/>
          <a:ext cx="2178472" cy="2178089"/>
        </a:xfrm>
        <a:prstGeom prst="ellipse">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IN" sz="1800" kern="1200"/>
            <a:t>-&gt; Apply semantic rules to evaluate attributes at each node in tree.</a:t>
          </a:r>
          <a:endParaRPr lang="en-US" sz="1800" kern="1200"/>
        </a:p>
      </dsp:txBody>
      <dsp:txXfrm>
        <a:off x="8535327" y="1269835"/>
        <a:ext cx="1556051" cy="1555661"/>
      </dsp:txXfrm>
    </dsp:sp>
    <dsp:sp modelId="{B289BDF9-9361-4096-8509-989225A3FBF7}">
      <dsp:nvSpPr>
        <dsp:cNvPr id="0" name=""/>
        <dsp:cNvSpPr/>
      </dsp:nvSpPr>
      <dsp:spPr>
        <a:xfrm rot="2700000">
          <a:off x="5724408" y="880653"/>
          <a:ext cx="2333615" cy="2333615"/>
        </a:xfrm>
        <a:prstGeom prst="teardrop">
          <a:avLst>
            <a:gd name="adj" fmla="val 100000"/>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5DFAB-7E3D-4535-8382-79976B701714}">
      <dsp:nvSpPr>
        <dsp:cNvPr id="0" name=""/>
        <dsp:cNvSpPr/>
      </dsp:nvSpPr>
      <dsp:spPr>
        <a:xfrm>
          <a:off x="5812487" y="958621"/>
          <a:ext cx="2178472" cy="2178089"/>
        </a:xfrm>
        <a:prstGeom prst="ellipse">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IN" sz="1800" kern="1200"/>
            <a:t>-&gt; Parse tree for ‘x’ </a:t>
          </a:r>
          <a:endParaRPr lang="en-US" sz="1800" kern="1200"/>
        </a:p>
      </dsp:txBody>
      <dsp:txXfrm>
        <a:off x="6123697" y="1269835"/>
        <a:ext cx="1556051" cy="1555661"/>
      </dsp:txXfrm>
    </dsp:sp>
    <dsp:sp modelId="{92FCE217-C85D-4E63-A75B-F63B7DFC39D8}">
      <dsp:nvSpPr>
        <dsp:cNvPr id="0" name=""/>
        <dsp:cNvSpPr/>
      </dsp:nvSpPr>
      <dsp:spPr>
        <a:xfrm rot="2700000">
          <a:off x="3322785" y="880653"/>
          <a:ext cx="2333615" cy="2333615"/>
        </a:xfrm>
        <a:prstGeom prst="teardrop">
          <a:avLst>
            <a:gd name="adj" fmla="val 100000"/>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043D00-2FF8-4358-A6B8-0C0F12FCA5CE}">
      <dsp:nvSpPr>
        <dsp:cNvPr id="0" name=""/>
        <dsp:cNvSpPr/>
      </dsp:nvSpPr>
      <dsp:spPr>
        <a:xfrm>
          <a:off x="3400857" y="958621"/>
          <a:ext cx="2178472" cy="2178089"/>
        </a:xfrm>
        <a:prstGeom prst="ellipse">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IN" sz="1800" kern="1200"/>
            <a:t>-&gt; construct using CFG </a:t>
          </a:r>
          <a:endParaRPr lang="en-US" sz="1800" kern="1200"/>
        </a:p>
      </dsp:txBody>
      <dsp:txXfrm>
        <a:off x="3712067" y="1269835"/>
        <a:ext cx="1556051" cy="1555661"/>
      </dsp:txXfrm>
    </dsp:sp>
    <dsp:sp modelId="{150E95FE-DAFC-4F7F-9AC1-33FE48B13C78}">
      <dsp:nvSpPr>
        <dsp:cNvPr id="0" name=""/>
        <dsp:cNvSpPr/>
      </dsp:nvSpPr>
      <dsp:spPr>
        <a:xfrm rot="2700000">
          <a:off x="911155" y="880653"/>
          <a:ext cx="2333615" cy="2333615"/>
        </a:xfrm>
        <a:prstGeom prst="teardrop">
          <a:avLst>
            <a:gd name="adj" fmla="val 100000"/>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6F9620-2FF2-4E79-B590-456E41581A6C}">
      <dsp:nvSpPr>
        <dsp:cNvPr id="0" name=""/>
        <dsp:cNvSpPr/>
      </dsp:nvSpPr>
      <dsp:spPr>
        <a:xfrm>
          <a:off x="989227" y="958621"/>
          <a:ext cx="2178472" cy="2178089"/>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IN" sz="1800" kern="1200"/>
            <a:t>Input ‘x’ sentence </a:t>
          </a:r>
          <a:endParaRPr lang="en-US" sz="1800" kern="1200"/>
        </a:p>
      </dsp:txBody>
      <dsp:txXfrm>
        <a:off x="1300437" y="1269835"/>
        <a:ext cx="1556051" cy="15556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8FCB2-C1C5-4707-88EA-97B296799F3A}">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9E9D2-71A1-4B38-A38A-4D0EC6E9B6F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7F7B3-54AF-4756-A2C0-366A3A02395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The End </a:t>
          </a:r>
          <a:endParaRPr lang="en-US" sz="2500" kern="1200"/>
        </a:p>
      </dsp:txBody>
      <dsp:txXfrm>
        <a:off x="1941716" y="718"/>
        <a:ext cx="4571887" cy="1681139"/>
      </dsp:txXfrm>
    </dsp:sp>
    <dsp:sp modelId="{066B4707-4A7F-42D2-BA5F-3BB0CD5A814B}">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A072D-8684-4677-8919-0BAF5149196B}">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93303B-7FF9-4556-8AE0-6777BFB14492}">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of </a:t>
          </a:r>
          <a:endParaRPr lang="en-US" sz="2500" kern="1200"/>
        </a:p>
      </dsp:txBody>
      <dsp:txXfrm>
        <a:off x="1941716" y="2102143"/>
        <a:ext cx="4571887" cy="1681139"/>
      </dsp:txXfrm>
    </dsp:sp>
    <dsp:sp modelId="{6BEA3EC0-0F24-4E19-B676-2E5896DFE290}">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E0881-C92B-401F-9A45-23F055154F93}">
      <dsp:nvSpPr>
        <dsp:cNvPr id="0" name=""/>
        <dsp:cNvSpPr/>
      </dsp:nvSpPr>
      <dsp:spPr>
        <a:xfrm>
          <a:off x="508544" y="4581824"/>
          <a:ext cx="924626" cy="92462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E06503-FC6A-4EB6-BBE9-711B8586A56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dirty="0"/>
            <a:t>Intermediate Code Generation</a:t>
          </a:r>
          <a:endParaRPr lang="en-US" sz="2500" kern="1200" dirty="0"/>
        </a:p>
      </dsp:txBody>
      <dsp:txXfrm>
        <a:off x="1941716" y="4203567"/>
        <a:ext cx="4571887" cy="1681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7DA8E-5B94-4B32-8F06-07EA73D11ED4}">
      <dsp:nvSpPr>
        <dsp:cNvPr id="0" name=""/>
        <dsp:cNvSpPr/>
      </dsp:nvSpPr>
      <dsp:spPr>
        <a:xfrm>
          <a:off x="973190" y="989816"/>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98AD29-54BB-4561-85CD-13B7813D16A3}">
      <dsp:nvSpPr>
        <dsp:cNvPr id="0" name=""/>
        <dsp:cNvSpPr/>
      </dsp:nvSpPr>
      <dsp:spPr>
        <a:xfrm>
          <a:off x="1242597" y="1259224"/>
          <a:ext cx="725326" cy="72532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E047D6-0E51-4B59-986C-CB7BAAF660F7}">
      <dsp:nvSpPr>
        <dsp:cNvPr id="0" name=""/>
        <dsp:cNvSpPr/>
      </dsp:nvSpPr>
      <dsp:spPr>
        <a:xfrm>
          <a:off x="569079" y="264770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IN" sz="1700" kern="1200"/>
            <a:t>For languages such as Fortran, Pascal, and C.</a:t>
          </a:r>
          <a:endParaRPr lang="en-US" sz="1700" kern="1200"/>
        </a:p>
      </dsp:txBody>
      <dsp:txXfrm>
        <a:off x="569079" y="2647707"/>
        <a:ext cx="2072362" cy="720000"/>
      </dsp:txXfrm>
    </dsp:sp>
    <dsp:sp modelId="{CA36BE0E-9B77-4C4D-8039-7E030F47D143}">
      <dsp:nvSpPr>
        <dsp:cNvPr id="0" name=""/>
        <dsp:cNvSpPr/>
      </dsp:nvSpPr>
      <dsp:spPr>
        <a:xfrm>
          <a:off x="3408216" y="989816"/>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A15578-2C54-4A22-9D1E-1E10FB4EDFDF}">
      <dsp:nvSpPr>
        <dsp:cNvPr id="0" name=""/>
        <dsp:cNvSpPr/>
      </dsp:nvSpPr>
      <dsp:spPr>
        <a:xfrm>
          <a:off x="3677623" y="1259224"/>
          <a:ext cx="725326" cy="7253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4BBA66-06BF-4B11-89E8-F78D53433EBB}">
      <dsp:nvSpPr>
        <dsp:cNvPr id="0" name=""/>
        <dsp:cNvSpPr/>
      </dsp:nvSpPr>
      <dsp:spPr>
        <a:xfrm>
          <a:off x="3004105" y="264770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IN" sz="1700" kern="1200"/>
            <a:t>Subdivision of Run-Time memory</a:t>
          </a:r>
          <a:endParaRPr lang="en-US" sz="1700" kern="1200"/>
        </a:p>
      </dsp:txBody>
      <dsp:txXfrm>
        <a:off x="3004105" y="2647707"/>
        <a:ext cx="2072362" cy="720000"/>
      </dsp:txXfrm>
    </dsp:sp>
    <dsp:sp modelId="{EFD8717C-BD87-4DD5-9128-40ACF6043F5B}">
      <dsp:nvSpPr>
        <dsp:cNvPr id="0" name=""/>
        <dsp:cNvSpPr/>
      </dsp:nvSpPr>
      <dsp:spPr>
        <a:xfrm>
          <a:off x="5843242" y="989816"/>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F09D2-82EA-408E-8950-359FF380EE78}">
      <dsp:nvSpPr>
        <dsp:cNvPr id="0" name=""/>
        <dsp:cNvSpPr/>
      </dsp:nvSpPr>
      <dsp:spPr>
        <a:xfrm>
          <a:off x="6112649" y="1259224"/>
          <a:ext cx="725326" cy="72532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20FB45-71AF-4E03-B9CA-B90D91B87E94}">
      <dsp:nvSpPr>
        <dsp:cNvPr id="0" name=""/>
        <dsp:cNvSpPr/>
      </dsp:nvSpPr>
      <dsp:spPr>
        <a:xfrm>
          <a:off x="5439131" y="264770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IN" sz="1700" kern="1200"/>
            <a:t>Activation Records</a:t>
          </a:r>
          <a:endParaRPr lang="en-US" sz="1700" kern="1200"/>
        </a:p>
      </dsp:txBody>
      <dsp:txXfrm>
        <a:off x="5439131" y="2647707"/>
        <a:ext cx="2072362" cy="720000"/>
      </dsp:txXfrm>
    </dsp:sp>
    <dsp:sp modelId="{FADBB0C7-8891-453D-B43E-23ED12E030BD}">
      <dsp:nvSpPr>
        <dsp:cNvPr id="0" name=""/>
        <dsp:cNvSpPr/>
      </dsp:nvSpPr>
      <dsp:spPr>
        <a:xfrm>
          <a:off x="8278268" y="989816"/>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7FD9D-2E09-4D1C-910C-0DFD0C60CA6C}">
      <dsp:nvSpPr>
        <dsp:cNvPr id="0" name=""/>
        <dsp:cNvSpPr/>
      </dsp:nvSpPr>
      <dsp:spPr>
        <a:xfrm>
          <a:off x="8547675" y="1259224"/>
          <a:ext cx="725326" cy="725326"/>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13ED8-A530-4A96-AB19-2CCC05E94CAB}">
      <dsp:nvSpPr>
        <dsp:cNvPr id="0" name=""/>
        <dsp:cNvSpPr/>
      </dsp:nvSpPr>
      <dsp:spPr>
        <a:xfrm>
          <a:off x="7874157" y="264770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IN" sz="1700" kern="1200"/>
            <a:t>Compile-time layout of local data</a:t>
          </a:r>
          <a:endParaRPr lang="en-US" sz="1700" kern="1200"/>
        </a:p>
      </dsp:txBody>
      <dsp:txXfrm>
        <a:off x="7874157" y="2647707"/>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8FCB2-C1C5-4707-88EA-97B296799F3A}">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9E9D2-71A1-4B38-A38A-4D0EC6E9B6F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7F7B3-54AF-4756-A2C0-366A3A02395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The End </a:t>
          </a:r>
          <a:endParaRPr lang="en-US" sz="2500" kern="1200"/>
        </a:p>
      </dsp:txBody>
      <dsp:txXfrm>
        <a:off x="1941716" y="718"/>
        <a:ext cx="4571887" cy="1681139"/>
      </dsp:txXfrm>
    </dsp:sp>
    <dsp:sp modelId="{066B4707-4A7F-42D2-BA5F-3BB0CD5A814B}">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A072D-8684-4677-8919-0BAF5149196B}">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93303B-7FF9-4556-8AE0-6777BFB14492}">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of </a:t>
          </a:r>
          <a:endParaRPr lang="en-US" sz="2500" kern="1200"/>
        </a:p>
      </dsp:txBody>
      <dsp:txXfrm>
        <a:off x="1941716" y="2102143"/>
        <a:ext cx="4571887" cy="1681139"/>
      </dsp:txXfrm>
    </dsp:sp>
    <dsp:sp modelId="{6BEA3EC0-0F24-4E19-B676-2E5896DFE290}">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E0881-C92B-401F-9A45-23F055154F93}">
      <dsp:nvSpPr>
        <dsp:cNvPr id="0" name=""/>
        <dsp:cNvSpPr/>
      </dsp:nvSpPr>
      <dsp:spPr>
        <a:xfrm>
          <a:off x="508544" y="4581824"/>
          <a:ext cx="924626" cy="92462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E06503-FC6A-4EB6-BBE9-711B8586A56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dirty="0"/>
            <a:t>Run Time environments</a:t>
          </a:r>
          <a:endParaRPr lang="en-US" sz="2500" kern="1200" dirty="0"/>
        </a:p>
      </dsp:txBody>
      <dsp:txXfrm>
        <a:off x="1941716" y="4203567"/>
        <a:ext cx="4571887" cy="16811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8FCB2-C1C5-4707-88EA-97B296799F3A}">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9E9D2-71A1-4B38-A38A-4D0EC6E9B6F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7F7B3-54AF-4756-A2C0-366A3A02395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The End </a:t>
          </a:r>
          <a:endParaRPr lang="en-US" sz="2500" kern="1200"/>
        </a:p>
      </dsp:txBody>
      <dsp:txXfrm>
        <a:off x="1941716" y="718"/>
        <a:ext cx="4571887" cy="1681139"/>
      </dsp:txXfrm>
    </dsp:sp>
    <dsp:sp modelId="{066B4707-4A7F-42D2-BA5F-3BB0CD5A814B}">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A072D-8684-4677-8919-0BAF5149196B}">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93303B-7FF9-4556-8AE0-6777BFB14492}">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of </a:t>
          </a:r>
          <a:endParaRPr lang="en-US" sz="2500" kern="1200"/>
        </a:p>
      </dsp:txBody>
      <dsp:txXfrm>
        <a:off x="1941716" y="2102143"/>
        <a:ext cx="4571887" cy="1681139"/>
      </dsp:txXfrm>
    </dsp:sp>
    <dsp:sp modelId="{6BEA3EC0-0F24-4E19-B676-2E5896DFE290}">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E0881-C92B-401F-9A45-23F055154F93}">
      <dsp:nvSpPr>
        <dsp:cNvPr id="0" name=""/>
        <dsp:cNvSpPr/>
      </dsp:nvSpPr>
      <dsp:spPr>
        <a:xfrm>
          <a:off x="508544" y="4581824"/>
          <a:ext cx="924626" cy="92462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E06503-FC6A-4EB6-BBE9-711B8586A56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dirty="0"/>
            <a:t>Symbol tables</a:t>
          </a:r>
          <a:endParaRPr lang="en-US" sz="2500" kern="1200" dirty="0"/>
        </a:p>
      </dsp:txBody>
      <dsp:txXfrm>
        <a:off x="1941716" y="4203567"/>
        <a:ext cx="4571887" cy="16811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8FCB2-C1C5-4707-88EA-97B296799F3A}">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9E9D2-71A1-4B38-A38A-4D0EC6E9B6F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7F7B3-54AF-4756-A2C0-366A3A02395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The End </a:t>
          </a:r>
          <a:endParaRPr lang="en-US" sz="2500" kern="1200"/>
        </a:p>
      </dsp:txBody>
      <dsp:txXfrm>
        <a:off x="1941716" y="718"/>
        <a:ext cx="4571887" cy="1681139"/>
      </dsp:txXfrm>
    </dsp:sp>
    <dsp:sp modelId="{066B4707-4A7F-42D2-BA5F-3BB0CD5A814B}">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A072D-8684-4677-8919-0BAF5149196B}">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93303B-7FF9-4556-8AE0-6777BFB14492}">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of </a:t>
          </a:r>
          <a:endParaRPr lang="en-US" sz="2500" kern="1200"/>
        </a:p>
      </dsp:txBody>
      <dsp:txXfrm>
        <a:off x="1941716" y="2102143"/>
        <a:ext cx="4571887" cy="1681139"/>
      </dsp:txXfrm>
    </dsp:sp>
    <dsp:sp modelId="{6BEA3EC0-0F24-4E19-B676-2E5896DFE290}">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E0881-C92B-401F-9A45-23F055154F93}">
      <dsp:nvSpPr>
        <dsp:cNvPr id="0" name=""/>
        <dsp:cNvSpPr/>
      </dsp:nvSpPr>
      <dsp:spPr>
        <a:xfrm>
          <a:off x="508544" y="4581824"/>
          <a:ext cx="924626" cy="92462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E06503-FC6A-4EB6-BBE9-711B8586A56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IN" sz="2500" kern="1200"/>
            <a:t>Error detection and recovery</a:t>
          </a:r>
          <a:endParaRPr lang="en-US" sz="2500" kern="1200" dirty="0"/>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F0983-7F87-42D1-ACAB-00440924EFE1}" type="datetimeFigureOut">
              <a:rPr lang="en-GB" smtClean="0"/>
              <a:t>04/01/2022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93EB1-B9A3-4A6E-A5DC-5E351B670B8D}" type="slidenum">
              <a:rPr lang="en-GB" smtClean="0"/>
              <a:t>‹#›</a:t>
            </a:fld>
            <a:endParaRPr lang="en-GB"/>
          </a:p>
        </p:txBody>
      </p:sp>
    </p:spTree>
    <p:extLst>
      <p:ext uri="{BB962C8B-B14F-4D97-AF65-F5344CB8AC3E}">
        <p14:creationId xmlns:p14="http://schemas.microsoft.com/office/powerpoint/2010/main" val="411415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Searching</a:t>
            </a:r>
            <a:r>
              <a:rPr lang="en-IN" baseline="0" dirty="0" smtClean="0"/>
              <a:t> for NAME4</a:t>
            </a:r>
            <a:endParaRPr lang="en-GB" dirty="0"/>
          </a:p>
        </p:txBody>
      </p:sp>
      <p:sp>
        <p:nvSpPr>
          <p:cNvPr id="4" name="Slide Number Placeholder 3"/>
          <p:cNvSpPr>
            <a:spLocks noGrp="1"/>
          </p:cNvSpPr>
          <p:nvPr>
            <p:ph type="sldNum" sz="quarter" idx="10"/>
          </p:nvPr>
        </p:nvSpPr>
        <p:spPr/>
        <p:txBody>
          <a:bodyPr/>
          <a:lstStyle/>
          <a:p>
            <a:fld id="{A1993EB1-B9A3-4A6E-A5DC-5E351B670B8D}" type="slidenum">
              <a:rPr lang="en-GB" smtClean="0"/>
              <a:t>157</a:t>
            </a:fld>
            <a:endParaRPr lang="en-GB"/>
          </a:p>
        </p:txBody>
      </p:sp>
    </p:spTree>
    <p:extLst>
      <p:ext uri="{BB962C8B-B14F-4D97-AF65-F5344CB8AC3E}">
        <p14:creationId xmlns:p14="http://schemas.microsoft.com/office/powerpoint/2010/main" val="141610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980F17-746E-4C2D-8E3A-59C4AE095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4A81D19-8337-49A2-B813-02837B0BF7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3399AA18-D7E6-43FD-99C2-7E5A2854FD7A}"/>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5" name="Footer Placeholder 4">
            <a:extLst>
              <a:ext uri="{FF2B5EF4-FFF2-40B4-BE49-F238E27FC236}">
                <a16:creationId xmlns:a16="http://schemas.microsoft.com/office/drawing/2014/main" xmlns="" id="{9AAEDA1F-12D3-4C53-943A-32076372D1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CA207DE-A951-4E2D-9132-05601F8A3BB6}"/>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354873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1003E-64D2-4B3E-BD3C-967F302556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20CF3F5-CDA3-46A3-B93F-BE65D6270C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5EBC9E2-C5EA-4F64-9124-CD1CD372A7D3}"/>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5" name="Footer Placeholder 4">
            <a:extLst>
              <a:ext uri="{FF2B5EF4-FFF2-40B4-BE49-F238E27FC236}">
                <a16:creationId xmlns:a16="http://schemas.microsoft.com/office/drawing/2014/main" xmlns="" id="{E592CC8E-370D-4C42-9CDE-5F857F903C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54C3153-01CD-4F03-9E17-A6B3EA0BA7AE}"/>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3905925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8D50C8A-988E-46D4-8517-68D604D0F8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3225DC1-47B5-4505-A6F5-437696B49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D6F7E48-7B66-454D-9716-4D2E740DCFF4}"/>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5" name="Footer Placeholder 4">
            <a:extLst>
              <a:ext uri="{FF2B5EF4-FFF2-40B4-BE49-F238E27FC236}">
                <a16:creationId xmlns:a16="http://schemas.microsoft.com/office/drawing/2014/main" xmlns="" id="{3EA9CB69-34D5-49D0-AE2E-BA5EE0D3A1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649EFC3-9F5F-45B6-B6D3-7C25581AF486}"/>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2382130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8FBDEC-D4B8-442D-BF82-BBCB7F545B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B15F919-B15D-4C08-AE24-1C04DFC1AF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E85825E-B183-4787-8DED-6219721F25B6}"/>
              </a:ext>
            </a:extLst>
          </p:cNvPr>
          <p:cNvSpPr>
            <a:spLocks noGrp="1"/>
          </p:cNvSpPr>
          <p:nvPr>
            <p:ph type="dt" sz="half" idx="10"/>
          </p:nvPr>
        </p:nvSpPr>
        <p:spPr/>
        <p:txBody>
          <a:bodyPr/>
          <a:lstStyle/>
          <a:p>
            <a:fld id="{1307FD2C-B214-4FB0-A660-71F27A9E028D}" type="datetimeFigureOut">
              <a:rPr lang="en-IN" smtClean="0"/>
              <a:t>04-01-2022</a:t>
            </a:fld>
            <a:endParaRPr lang="en-IN"/>
          </a:p>
        </p:txBody>
      </p:sp>
      <p:sp>
        <p:nvSpPr>
          <p:cNvPr id="5" name="Footer Placeholder 4">
            <a:extLst>
              <a:ext uri="{FF2B5EF4-FFF2-40B4-BE49-F238E27FC236}">
                <a16:creationId xmlns:a16="http://schemas.microsoft.com/office/drawing/2014/main" xmlns="" id="{E2D3D54A-F964-4B16-B766-FEB5BCA129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AEE59BC-3F83-4E01-B89F-80090410F620}"/>
              </a:ext>
            </a:extLst>
          </p:cNvPr>
          <p:cNvSpPr>
            <a:spLocks noGrp="1"/>
          </p:cNvSpPr>
          <p:nvPr>
            <p:ph type="sldNum" sz="quarter" idx="12"/>
          </p:nvPr>
        </p:nvSpPr>
        <p:spPr/>
        <p:txBody>
          <a:bodyPr/>
          <a:lstStyle/>
          <a:p>
            <a:fld id="{85C75E46-DE07-4813-AD0C-8D17C42A0945}" type="slidenum">
              <a:rPr lang="en-IN" smtClean="0"/>
              <a:t>‹#›</a:t>
            </a:fld>
            <a:endParaRPr lang="en-IN"/>
          </a:p>
        </p:txBody>
      </p:sp>
    </p:spTree>
    <p:extLst>
      <p:ext uri="{BB962C8B-B14F-4D97-AF65-F5344CB8AC3E}">
        <p14:creationId xmlns:p14="http://schemas.microsoft.com/office/powerpoint/2010/main" val="3105532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FEEBDA1-CA99-4EFE-A1EF-481837C4D068}"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2113571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EEBDA1-CA99-4EFE-A1EF-481837C4D068}"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1779130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EEBDA1-CA99-4EFE-A1EF-481837C4D068}"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3373705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EEBDA1-CA99-4EFE-A1EF-481837C4D068}" type="datetimeFigureOut">
              <a:rPr lang="en-US" smtClean="0"/>
              <a:pPr/>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2733454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EEBDA1-CA99-4EFE-A1EF-481837C4D068}" type="datetimeFigureOut">
              <a:rPr lang="en-US" smtClean="0"/>
              <a:pPr/>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2196961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EEBDA1-CA99-4EFE-A1EF-481837C4D068}" type="datetimeFigureOut">
              <a:rPr lang="en-US" smtClean="0"/>
              <a:pPr/>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1264870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EEBDA1-CA99-4EFE-A1EF-481837C4D068}" type="datetimeFigureOut">
              <a:rPr lang="en-US" smtClean="0"/>
              <a:pPr/>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1980695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6ABBA8-C9C2-4A80-B291-F210CADB13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6B0532D-57B2-4F34-BEF9-60432A1A8A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BEE916A-BD09-459B-989D-99878CB4DAB2}"/>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5" name="Footer Placeholder 4">
            <a:extLst>
              <a:ext uri="{FF2B5EF4-FFF2-40B4-BE49-F238E27FC236}">
                <a16:creationId xmlns:a16="http://schemas.microsoft.com/office/drawing/2014/main" xmlns="" id="{12C9A3F4-D3E8-45BC-9026-B9E8E942BC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DD9F0DF-5E87-4C27-9A5E-F0169D6387A2}"/>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2679856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EEBDA1-CA99-4EFE-A1EF-481837C4D068}" type="datetimeFigureOut">
              <a:rPr lang="en-US" smtClean="0"/>
              <a:pPr/>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142123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EEBDA1-CA99-4EFE-A1EF-481837C4D068}" type="datetimeFigureOut">
              <a:rPr lang="en-US" smtClean="0"/>
              <a:pPr/>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2130645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EEBDA1-CA99-4EFE-A1EF-481837C4D068}"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38844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EEBDA1-CA99-4EFE-A1EF-481837C4D068}"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39390-4EB1-4E08-93CA-7D242B003374}" type="slidenum">
              <a:rPr lang="en-US" smtClean="0"/>
              <a:pPr/>
              <a:t>‹#›</a:t>
            </a:fld>
            <a:endParaRPr lang="en-US"/>
          </a:p>
        </p:txBody>
      </p:sp>
    </p:spTree>
    <p:extLst>
      <p:ext uri="{BB962C8B-B14F-4D97-AF65-F5344CB8AC3E}">
        <p14:creationId xmlns:p14="http://schemas.microsoft.com/office/powerpoint/2010/main" val="470529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122095-CA9D-4466-8D8E-2CB77C9A8F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CC5E167-E3E7-41BF-AB28-EA63129BCE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56A1DE4-1163-49C0-B98E-2EA7D3750D2B}"/>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5" name="Footer Placeholder 4">
            <a:extLst>
              <a:ext uri="{FF2B5EF4-FFF2-40B4-BE49-F238E27FC236}">
                <a16:creationId xmlns:a16="http://schemas.microsoft.com/office/drawing/2014/main" xmlns="" id="{4DF6D26D-68B2-42E1-8B0C-B7609B1EE5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E5725C5-CF75-4D26-A15F-081C5BB7A515}"/>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3874386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B5FE85-EF4E-44ED-A123-24968AA37B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F876DE0-1F03-4FD7-AD81-8B70986715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1E36720-57D8-4F00-BD1A-7EB5498120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FE7A4A2-5CC2-4B73-A458-3FB1CB5C3A03}"/>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6" name="Footer Placeholder 5">
            <a:extLst>
              <a:ext uri="{FF2B5EF4-FFF2-40B4-BE49-F238E27FC236}">
                <a16:creationId xmlns:a16="http://schemas.microsoft.com/office/drawing/2014/main" xmlns="" id="{49FA3738-2D95-4111-93E9-CFBC2C42DC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4B2CBBB-5965-42EA-A1AB-11D1CC11E691}"/>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157734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A0DF93-23C9-44EE-B89A-520C09D85E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1AEF1EE-6546-4DCC-9C8E-7A50D5208D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062C66C-717C-4F6A-80D3-CACDD9455E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39C2145E-8F70-47F1-B13B-045E100570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C5838B4-0848-4353-9731-CC473632B7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B35DBBDC-ADA3-4651-83A2-76C069DE7EAA}"/>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8" name="Footer Placeholder 7">
            <a:extLst>
              <a:ext uri="{FF2B5EF4-FFF2-40B4-BE49-F238E27FC236}">
                <a16:creationId xmlns:a16="http://schemas.microsoft.com/office/drawing/2014/main" xmlns="" id="{F5E001AD-444E-473D-B142-72ADD2C9E75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09369934-2793-48D3-BB6C-656DD8D47DB1}"/>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2934978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C8824-9ED3-4C89-98F2-E171655AFD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81E90CF9-9DB2-40DE-B624-A469C5325D79}"/>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4" name="Footer Placeholder 3">
            <a:extLst>
              <a:ext uri="{FF2B5EF4-FFF2-40B4-BE49-F238E27FC236}">
                <a16:creationId xmlns:a16="http://schemas.microsoft.com/office/drawing/2014/main" xmlns="" id="{89BBD0F9-EF6C-4CB7-BDE1-A2C4C67D665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803FCA17-E40A-4058-8318-437C411CC7F2}"/>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1604637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D919963-4911-4AF0-80FF-D9735719F1EF}"/>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3" name="Footer Placeholder 2">
            <a:extLst>
              <a:ext uri="{FF2B5EF4-FFF2-40B4-BE49-F238E27FC236}">
                <a16:creationId xmlns:a16="http://schemas.microsoft.com/office/drawing/2014/main" xmlns="" id="{81A4967F-C80C-41BA-9C4C-8CF4FC5B34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A0F40167-E24F-4C60-9BDA-F8DD79077F1C}"/>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293226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5D2677-02CC-4BE7-8051-6B816F88A7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A40C4E6-5666-4E4D-B444-8499D7FB97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856D2FCB-6D40-4AF8-9680-3FAAE3FF3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AC2931E-0ABB-4DD1-87D0-5A8D4B581AA0}"/>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6" name="Footer Placeholder 5">
            <a:extLst>
              <a:ext uri="{FF2B5EF4-FFF2-40B4-BE49-F238E27FC236}">
                <a16:creationId xmlns:a16="http://schemas.microsoft.com/office/drawing/2014/main" xmlns="" id="{717F621E-6F81-4E03-8B6C-1F34F021B5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8373FBD-30A3-41FE-AF0A-99312BAB990C}"/>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2468588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04C18-8216-4C75-89D6-7F3FB8D5C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3779C047-0DF0-41AA-99CE-1F50EF8F6C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1335BA5-5D22-4994-910A-02335559B5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D31E662-EA9F-4E9A-ACF2-2415435B244C}"/>
              </a:ext>
            </a:extLst>
          </p:cNvPr>
          <p:cNvSpPr>
            <a:spLocks noGrp="1"/>
          </p:cNvSpPr>
          <p:nvPr>
            <p:ph type="dt" sz="half" idx="10"/>
          </p:nvPr>
        </p:nvSpPr>
        <p:spPr/>
        <p:txBody>
          <a:bodyPr/>
          <a:lstStyle/>
          <a:p>
            <a:fld id="{1276B9B0-E606-4CC7-8F01-556B92BBDA30}" type="datetimeFigureOut">
              <a:rPr lang="en-IN" smtClean="0"/>
              <a:t>04-01-2022</a:t>
            </a:fld>
            <a:endParaRPr lang="en-IN"/>
          </a:p>
        </p:txBody>
      </p:sp>
      <p:sp>
        <p:nvSpPr>
          <p:cNvPr id="6" name="Footer Placeholder 5">
            <a:extLst>
              <a:ext uri="{FF2B5EF4-FFF2-40B4-BE49-F238E27FC236}">
                <a16:creationId xmlns:a16="http://schemas.microsoft.com/office/drawing/2014/main" xmlns="" id="{1B4D0D50-9A6A-44A3-8458-C9AF26FBA5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FC94749-F634-4981-9BA9-85F6BD4DF3CC}"/>
              </a:ext>
            </a:extLst>
          </p:cNvPr>
          <p:cNvSpPr>
            <a:spLocks noGrp="1"/>
          </p:cNvSpPr>
          <p:nvPr>
            <p:ph type="sldNum" sz="quarter" idx="12"/>
          </p:nvPr>
        </p:nvSpPr>
        <p:spPr/>
        <p:txBody>
          <a:bodyPr/>
          <a:lstStyle/>
          <a:p>
            <a:fld id="{0309AC41-9BC8-4FF7-86EF-3BB05CF999B4}" type="slidenum">
              <a:rPr lang="en-IN" smtClean="0"/>
              <a:t>‹#›</a:t>
            </a:fld>
            <a:endParaRPr lang="en-IN"/>
          </a:p>
        </p:txBody>
      </p:sp>
    </p:spTree>
    <p:extLst>
      <p:ext uri="{BB962C8B-B14F-4D97-AF65-F5344CB8AC3E}">
        <p14:creationId xmlns:p14="http://schemas.microsoft.com/office/powerpoint/2010/main" val="335492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1A8943A-ED91-430F-AC0C-D60C3E9A62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E5A3E65-483F-40C6-AFEC-D83A308E1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2E62C02-69AF-44F9-AD33-909A148CF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B9B0-E606-4CC7-8F01-556B92BBDA30}" type="datetimeFigureOut">
              <a:rPr lang="en-IN" smtClean="0"/>
              <a:t>04-01-2022</a:t>
            </a:fld>
            <a:endParaRPr lang="en-IN"/>
          </a:p>
        </p:txBody>
      </p:sp>
      <p:sp>
        <p:nvSpPr>
          <p:cNvPr id="5" name="Footer Placeholder 4">
            <a:extLst>
              <a:ext uri="{FF2B5EF4-FFF2-40B4-BE49-F238E27FC236}">
                <a16:creationId xmlns:a16="http://schemas.microsoft.com/office/drawing/2014/main" xmlns="" id="{6774971D-990A-45A4-AE9D-A551508562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DF1A99C0-39A9-4BFA-95DB-E4D24921E4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9AC41-9BC8-4FF7-86EF-3BB05CF999B4}" type="slidenum">
              <a:rPr lang="en-IN" smtClean="0"/>
              <a:t>‹#›</a:t>
            </a:fld>
            <a:endParaRPr lang="en-IN"/>
          </a:p>
        </p:txBody>
      </p:sp>
    </p:spTree>
    <p:extLst>
      <p:ext uri="{BB962C8B-B14F-4D97-AF65-F5344CB8AC3E}">
        <p14:creationId xmlns:p14="http://schemas.microsoft.com/office/powerpoint/2010/main" val="1443526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BBD6F32-E650-477C-87F0-DB994A567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AFE9563-598A-447E-BC9C-2E60DA682E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2BAED0C-9806-4C93-B3A1-2B0772D6F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7FD2C-B214-4FB0-A660-71F27A9E028D}" type="datetimeFigureOut">
              <a:rPr lang="en-IN" smtClean="0"/>
              <a:t>04-01-2022</a:t>
            </a:fld>
            <a:endParaRPr lang="en-IN"/>
          </a:p>
        </p:txBody>
      </p:sp>
      <p:sp>
        <p:nvSpPr>
          <p:cNvPr id="5" name="Footer Placeholder 4">
            <a:extLst>
              <a:ext uri="{FF2B5EF4-FFF2-40B4-BE49-F238E27FC236}">
                <a16:creationId xmlns:a16="http://schemas.microsoft.com/office/drawing/2014/main" xmlns="" id="{5552C2FC-2B4B-4C28-9917-9BA09CD692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A6E0743-F087-4D72-A6ED-BFAA2A21B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75E46-DE07-4813-AD0C-8D17C42A0945}" type="slidenum">
              <a:rPr lang="en-IN" smtClean="0"/>
              <a:t>‹#›</a:t>
            </a:fld>
            <a:endParaRPr lang="en-IN"/>
          </a:p>
        </p:txBody>
      </p:sp>
    </p:spTree>
    <p:extLst>
      <p:ext uri="{BB962C8B-B14F-4D97-AF65-F5344CB8AC3E}">
        <p14:creationId xmlns:p14="http://schemas.microsoft.com/office/powerpoint/2010/main" val="1735700567"/>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EBDA1-CA99-4EFE-A1EF-481837C4D068}" type="datetimeFigureOut">
              <a:rPr lang="en-US" smtClean="0"/>
              <a:pPr/>
              <a:t>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39390-4EB1-4E08-93CA-7D242B003374}" type="slidenum">
              <a:rPr lang="en-US" smtClean="0"/>
              <a:pPr/>
              <a:t>‹#›</a:t>
            </a:fld>
            <a:endParaRPr lang="en-US"/>
          </a:p>
        </p:txBody>
      </p:sp>
    </p:spTree>
    <p:extLst>
      <p:ext uri="{BB962C8B-B14F-4D97-AF65-F5344CB8AC3E}">
        <p14:creationId xmlns:p14="http://schemas.microsoft.com/office/powerpoint/2010/main" val="25876059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2.xml"/><Relationship Id="rId5" Type="http://schemas.openxmlformats.org/officeDocument/2006/relationships/image" Target="../media/image127.svg"/><Relationship Id="rId4" Type="http://schemas.openxmlformats.org/officeDocument/2006/relationships/image" Target="../media/image1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2.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57.png"/><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9">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1">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13">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xmlns="" id="{A596DCA4-3320-48DC-B7B1-CFD1E5A6365A}"/>
              </a:ext>
            </a:extLst>
          </p:cNvPr>
          <p:cNvSpPr>
            <a:spLocks noGrp="1"/>
          </p:cNvSpPr>
          <p:nvPr>
            <p:ph type="subTitle" idx="1"/>
          </p:nvPr>
        </p:nvSpPr>
        <p:spPr>
          <a:xfrm>
            <a:off x="4439633" y="4518923"/>
            <a:ext cx="3312734" cy="1141851"/>
          </a:xfrm>
          <a:noFill/>
        </p:spPr>
        <p:txBody>
          <a:bodyPr>
            <a:normAutofit/>
          </a:bodyPr>
          <a:lstStyle/>
          <a:p>
            <a:r>
              <a:rPr lang="en-IN" sz="2000">
                <a:solidFill>
                  <a:srgbClr val="080808"/>
                </a:solidFill>
              </a:rPr>
              <a:t>COMP 7.1</a:t>
            </a:r>
          </a:p>
          <a:p>
            <a:r>
              <a:rPr lang="en-IN" sz="2000">
                <a:solidFill>
                  <a:srgbClr val="080808"/>
                </a:solidFill>
              </a:rPr>
              <a:t>Unit 3</a:t>
            </a:r>
          </a:p>
        </p:txBody>
      </p:sp>
      <p:sp>
        <p:nvSpPr>
          <p:cNvPr id="2" name="Title 1">
            <a:extLst>
              <a:ext uri="{FF2B5EF4-FFF2-40B4-BE49-F238E27FC236}">
                <a16:creationId xmlns:a16="http://schemas.microsoft.com/office/drawing/2014/main" xmlns="" id="{9155A4D9-8915-4003-A6FD-D03B031C849F}"/>
              </a:ext>
            </a:extLst>
          </p:cNvPr>
          <p:cNvSpPr>
            <a:spLocks noGrp="1"/>
          </p:cNvSpPr>
          <p:nvPr>
            <p:ph type="ctrTitle"/>
          </p:nvPr>
        </p:nvSpPr>
        <p:spPr>
          <a:xfrm>
            <a:off x="3204642" y="2353641"/>
            <a:ext cx="5782716" cy="2150719"/>
          </a:xfrm>
          <a:noFill/>
        </p:spPr>
        <p:txBody>
          <a:bodyPr anchor="ctr">
            <a:normAutofit/>
          </a:bodyPr>
          <a:lstStyle/>
          <a:p>
            <a:r>
              <a:rPr lang="en-IN" sz="3600">
                <a:solidFill>
                  <a:srgbClr val="080808"/>
                </a:solidFill>
              </a:rPr>
              <a:t>Compiler Construction</a:t>
            </a:r>
          </a:p>
        </p:txBody>
      </p:sp>
      <p:sp>
        <p:nvSpPr>
          <p:cNvPr id="26" name="Freeform: Shape 25">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6095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804AF02-032A-4B3B-A0CF-B29ABC6EA18B}"/>
              </a:ext>
            </a:extLst>
          </p:cNvPr>
          <p:cNvPicPr>
            <a:picLocks noChangeAspect="1"/>
          </p:cNvPicPr>
          <p:nvPr/>
        </p:nvPicPr>
        <p:blipFill>
          <a:blip r:embed="rId2"/>
          <a:stretch>
            <a:fillRect/>
          </a:stretch>
        </p:blipFill>
        <p:spPr>
          <a:xfrm>
            <a:off x="1308017" y="657225"/>
            <a:ext cx="7564384" cy="3902900"/>
          </a:xfrm>
          <a:prstGeom prst="rect">
            <a:avLst/>
          </a:prstGeom>
        </p:spPr>
      </p:pic>
    </p:spTree>
    <p:extLst>
      <p:ext uri="{BB962C8B-B14F-4D97-AF65-F5344CB8AC3E}">
        <p14:creationId xmlns:p14="http://schemas.microsoft.com/office/powerpoint/2010/main" val="27070035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E180239-D6E9-439A-AF9A-4B0B57A3EE3E}"/>
              </a:ext>
            </a:extLst>
          </p:cNvPr>
          <p:cNvPicPr>
            <a:picLocks noChangeAspect="1"/>
          </p:cNvPicPr>
          <p:nvPr/>
        </p:nvPicPr>
        <p:blipFill>
          <a:blip r:embed="rId2"/>
          <a:stretch>
            <a:fillRect/>
          </a:stretch>
        </p:blipFill>
        <p:spPr>
          <a:xfrm>
            <a:off x="811428" y="367590"/>
            <a:ext cx="6741278" cy="3966083"/>
          </a:xfrm>
          <a:prstGeom prst="rect">
            <a:avLst/>
          </a:prstGeom>
        </p:spPr>
      </p:pic>
      <p:pic>
        <p:nvPicPr>
          <p:cNvPr id="7" name="Picture 6">
            <a:extLst>
              <a:ext uri="{FF2B5EF4-FFF2-40B4-BE49-F238E27FC236}">
                <a16:creationId xmlns:a16="http://schemas.microsoft.com/office/drawing/2014/main" xmlns="" id="{A9F9F0AB-3F3B-4A84-9572-7E2250C3DD53}"/>
              </a:ext>
            </a:extLst>
          </p:cNvPr>
          <p:cNvPicPr>
            <a:picLocks noChangeAspect="1"/>
          </p:cNvPicPr>
          <p:nvPr/>
        </p:nvPicPr>
        <p:blipFill>
          <a:blip r:embed="rId3"/>
          <a:stretch>
            <a:fillRect/>
          </a:stretch>
        </p:blipFill>
        <p:spPr>
          <a:xfrm>
            <a:off x="929500" y="4313613"/>
            <a:ext cx="7572792" cy="1505295"/>
          </a:xfrm>
          <a:prstGeom prst="rect">
            <a:avLst/>
          </a:prstGeom>
        </p:spPr>
      </p:pic>
      <p:cxnSp>
        <p:nvCxnSpPr>
          <p:cNvPr id="3" name="Straight Arrow Connector 2"/>
          <p:cNvCxnSpPr/>
          <p:nvPr/>
        </p:nvCxnSpPr>
        <p:spPr>
          <a:xfrm flipV="1">
            <a:off x="1306286" y="5377543"/>
            <a:ext cx="3058885"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7182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54DB83F-AF5B-4AB9-951D-A19E1F21AEB1}"/>
              </a:ext>
            </a:extLst>
          </p:cNvPr>
          <p:cNvSpPr>
            <a:spLocks noGrp="1"/>
          </p:cNvSpPr>
          <p:nvPr>
            <p:ph type="title"/>
          </p:nvPr>
        </p:nvSpPr>
        <p:spPr>
          <a:xfrm>
            <a:off x="1115568" y="548640"/>
            <a:ext cx="10168128" cy="1179576"/>
          </a:xfrm>
        </p:spPr>
        <p:txBody>
          <a:bodyPr>
            <a:normAutofit/>
          </a:bodyPr>
          <a:lstStyle/>
          <a:p>
            <a:r>
              <a:rPr lang="en-IN" sz="4000"/>
              <a:t>4. The scope of a declaration</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E5F3B5FF-6DC2-432D-9FD2-6A234CB30482}"/>
              </a:ext>
            </a:extLst>
          </p:cNvPr>
          <p:cNvSpPr>
            <a:spLocks noGrp="1"/>
          </p:cNvSpPr>
          <p:nvPr>
            <p:ph idx="1"/>
          </p:nvPr>
        </p:nvSpPr>
        <p:spPr>
          <a:xfrm>
            <a:off x="1115568" y="2481943"/>
            <a:ext cx="10168128" cy="3695020"/>
          </a:xfrm>
        </p:spPr>
        <p:txBody>
          <a:bodyPr>
            <a:normAutofit/>
          </a:bodyPr>
          <a:lstStyle/>
          <a:p>
            <a:r>
              <a:rPr lang="en-IN" sz="2200" dirty="0"/>
              <a:t>A declaration in a language is a syntactic construct that associates information with a name</a:t>
            </a:r>
          </a:p>
          <a:p>
            <a:r>
              <a:rPr lang="en-IN" sz="2200" dirty="0"/>
              <a:t>Declarations may be explicit </a:t>
            </a:r>
          </a:p>
          <a:p>
            <a:r>
              <a:rPr lang="en-IN" sz="2200" dirty="0"/>
              <a:t>E.g. in Pascal   </a:t>
            </a:r>
            <a:r>
              <a:rPr lang="en-IN" sz="2200" dirty="0" err="1">
                <a:latin typeface="Courier New" panose="02070309020205020404" pitchFamily="49" charset="0"/>
                <a:cs typeface="Courier New" panose="02070309020205020404" pitchFamily="49" charset="0"/>
              </a:rPr>
              <a:t>var</a:t>
            </a:r>
            <a:r>
              <a:rPr lang="en-IN" sz="2200" dirty="0">
                <a:latin typeface="Courier New" panose="02070309020205020404" pitchFamily="49" charset="0"/>
                <a:cs typeface="Courier New" panose="02070309020205020404" pitchFamily="49" charset="0"/>
              </a:rPr>
              <a:t> i: integer;</a:t>
            </a:r>
          </a:p>
          <a:p>
            <a:r>
              <a:rPr lang="en-IN" sz="2200" dirty="0"/>
              <a:t>or implicit </a:t>
            </a:r>
          </a:p>
          <a:p>
            <a:r>
              <a:rPr lang="en-IN" sz="2200" dirty="0"/>
              <a:t>e.g. I in Fortran  </a:t>
            </a:r>
            <a:r>
              <a:rPr lang="en-IN" sz="2200" dirty="0">
                <a:latin typeface="Courier New" panose="02070309020205020404" pitchFamily="49" charset="0"/>
                <a:cs typeface="Courier New" panose="02070309020205020404" pitchFamily="49" charset="0"/>
              </a:rPr>
              <a:t>Ivar</a:t>
            </a:r>
            <a:endParaRPr lang="en-IN" sz="2200" dirty="0"/>
          </a:p>
        </p:txBody>
      </p:sp>
    </p:spTree>
    <p:extLst>
      <p:ext uri="{BB962C8B-B14F-4D97-AF65-F5344CB8AC3E}">
        <p14:creationId xmlns:p14="http://schemas.microsoft.com/office/powerpoint/2010/main" val="2896784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029D5AD-8348-4446-B191-6A9B6FE03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A3F395A2-2B64-4749-BD93-2F159C7E1F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5CF0135B-EAB8-4CA0-896C-2D897ECD28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92C3387C-D24F-4737-8A37-1DC5CFF09C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52C1A05F-E9E6-4425-85E6-C24E98F99E0E}"/>
              </a:ext>
            </a:extLst>
          </p:cNvPr>
          <p:cNvSpPr>
            <a:spLocks noGrp="1"/>
          </p:cNvSpPr>
          <p:nvPr>
            <p:ph idx="1"/>
          </p:nvPr>
        </p:nvSpPr>
        <p:spPr>
          <a:xfrm>
            <a:off x="838200" y="2478024"/>
            <a:ext cx="10515600" cy="3694176"/>
          </a:xfrm>
        </p:spPr>
        <p:txBody>
          <a:bodyPr>
            <a:normAutofit/>
          </a:bodyPr>
          <a:lstStyle/>
          <a:p>
            <a:r>
              <a:rPr lang="en-IN" sz="2200"/>
              <a:t>There may be independent declarations of the same name in different parts of a program</a:t>
            </a:r>
          </a:p>
          <a:p>
            <a:r>
              <a:rPr lang="en-IN" sz="2200"/>
              <a:t>The </a:t>
            </a:r>
            <a:r>
              <a:rPr lang="en-IN" sz="2200" i="1"/>
              <a:t>scope rules </a:t>
            </a:r>
            <a:r>
              <a:rPr lang="en-IN" sz="2200"/>
              <a:t>of a language determine which declaration of a name applies when the name appears in the text of a program</a:t>
            </a:r>
          </a:p>
          <a:p>
            <a:r>
              <a:rPr lang="en-IN" sz="2200"/>
              <a:t>The portion of the program to which a declaration applies is called the </a:t>
            </a:r>
            <a:r>
              <a:rPr lang="en-IN" sz="2200" i="1"/>
              <a:t>scope</a:t>
            </a:r>
            <a:r>
              <a:rPr lang="en-IN" sz="2200"/>
              <a:t> of that declaration</a:t>
            </a:r>
          </a:p>
          <a:p>
            <a:r>
              <a:rPr lang="en-IN" sz="2200"/>
              <a:t>An occurrence of a name in a procedure is said to be </a:t>
            </a:r>
            <a:r>
              <a:rPr lang="en-IN" sz="2200" i="1"/>
              <a:t>local</a:t>
            </a:r>
            <a:r>
              <a:rPr lang="en-IN" sz="2200"/>
              <a:t> to the procedure if it is in the scope of a declaration within the procedure; otherwise, the occurrence is said to be </a:t>
            </a:r>
            <a:r>
              <a:rPr lang="en-IN" sz="2200" i="1"/>
              <a:t>nonlocal</a:t>
            </a:r>
          </a:p>
          <a:p>
            <a:endParaRPr lang="en-IN" sz="2200"/>
          </a:p>
          <a:p>
            <a:endParaRPr lang="en-IN" sz="2200"/>
          </a:p>
        </p:txBody>
      </p:sp>
    </p:spTree>
    <p:extLst>
      <p:ext uri="{BB962C8B-B14F-4D97-AF65-F5344CB8AC3E}">
        <p14:creationId xmlns:p14="http://schemas.microsoft.com/office/powerpoint/2010/main" val="23515092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029D5AD-8348-4446-B191-6A9B6FE03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A3F395A2-2B64-4749-BD93-2F159C7E1F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5CF0135B-EAB8-4CA0-896C-2D897ECD28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92C3387C-D24F-4737-8A37-1DC5CFF09C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960D8B85-D174-447E-8678-99740760149E}"/>
              </a:ext>
            </a:extLst>
          </p:cNvPr>
          <p:cNvSpPr>
            <a:spLocks noGrp="1"/>
          </p:cNvSpPr>
          <p:nvPr>
            <p:ph idx="1"/>
          </p:nvPr>
        </p:nvSpPr>
        <p:spPr>
          <a:xfrm>
            <a:off x="838200" y="2478024"/>
            <a:ext cx="10515600" cy="3694176"/>
          </a:xfrm>
        </p:spPr>
        <p:txBody>
          <a:bodyPr>
            <a:normAutofit/>
          </a:bodyPr>
          <a:lstStyle/>
          <a:p>
            <a:r>
              <a:rPr lang="en-IN" sz="2200"/>
              <a:t>The distinction between local and nonlocal names carries over to any syntactic construct that can have declarations within it</a:t>
            </a:r>
          </a:p>
          <a:p>
            <a:r>
              <a:rPr lang="en-IN" sz="2200"/>
              <a:t>At compile time, the symbol table can be used to find the declaration that applies to an occurrence of a name</a:t>
            </a:r>
          </a:p>
          <a:p>
            <a:r>
              <a:rPr lang="en-IN" sz="2200"/>
              <a:t>As long as we are in the scope of the declaration, its entry is returned when the name in it is looked up</a:t>
            </a:r>
          </a:p>
        </p:txBody>
      </p:sp>
    </p:spTree>
    <p:extLst>
      <p:ext uri="{BB962C8B-B14F-4D97-AF65-F5344CB8AC3E}">
        <p14:creationId xmlns:p14="http://schemas.microsoft.com/office/powerpoint/2010/main" val="38616942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029D5AD-8348-4446-B191-6A9B6FE03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A3F395A2-2B64-4749-BD93-2F159C7E1F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5CF0135B-EAB8-4CA0-896C-2D897ECD28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EDCE3084-8D57-4D36-8062-C9BA1BE3D3EA}"/>
              </a:ext>
            </a:extLst>
          </p:cNvPr>
          <p:cNvSpPr>
            <a:spLocks noGrp="1"/>
          </p:cNvSpPr>
          <p:nvPr>
            <p:ph type="title"/>
          </p:nvPr>
        </p:nvSpPr>
        <p:spPr>
          <a:xfrm>
            <a:off x="838200" y="253397"/>
            <a:ext cx="10515600" cy="1273233"/>
          </a:xfrm>
        </p:spPr>
        <p:txBody>
          <a:bodyPr>
            <a:normAutofit/>
          </a:bodyPr>
          <a:lstStyle/>
          <a:p>
            <a:r>
              <a:rPr lang="en-IN" sz="4000"/>
              <a:t>5. Bindings of names</a:t>
            </a:r>
          </a:p>
        </p:txBody>
      </p:sp>
      <p:sp>
        <p:nvSpPr>
          <p:cNvPr id="14" name="Rectangle 13">
            <a:extLst>
              <a:ext uri="{FF2B5EF4-FFF2-40B4-BE49-F238E27FC236}">
                <a16:creationId xmlns:a16="http://schemas.microsoft.com/office/drawing/2014/main" xmlns="" id="{92C3387C-D24F-4737-8A37-1DC5CFF09C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E7B56430-D284-481C-860A-685491DDEA16}"/>
              </a:ext>
            </a:extLst>
          </p:cNvPr>
          <p:cNvSpPr>
            <a:spLocks noGrp="1"/>
          </p:cNvSpPr>
          <p:nvPr>
            <p:ph idx="1"/>
          </p:nvPr>
        </p:nvSpPr>
        <p:spPr>
          <a:xfrm>
            <a:off x="838200" y="2478024"/>
            <a:ext cx="10515600" cy="3694176"/>
          </a:xfrm>
        </p:spPr>
        <p:txBody>
          <a:bodyPr>
            <a:normAutofit/>
          </a:bodyPr>
          <a:lstStyle/>
          <a:p>
            <a:r>
              <a:rPr lang="en-IN" sz="2200"/>
              <a:t>Even if each name is declared once in a program, the same name may denote different data objects at run time</a:t>
            </a:r>
          </a:p>
          <a:p>
            <a:r>
              <a:rPr lang="en-IN" sz="2200" i="1"/>
              <a:t>Data object </a:t>
            </a:r>
            <a:r>
              <a:rPr lang="en-IN" sz="2200"/>
              <a:t>corresponds to a storage location that can hold values</a:t>
            </a:r>
          </a:p>
          <a:p>
            <a:r>
              <a:rPr lang="en-IN" sz="2200" i="1"/>
              <a:t>Environment </a:t>
            </a:r>
            <a:r>
              <a:rPr lang="en-IN" sz="2200"/>
              <a:t>refers to a function that maps a name to a storage location</a:t>
            </a:r>
          </a:p>
          <a:p>
            <a:r>
              <a:rPr lang="en-IN" sz="2200" i="1"/>
              <a:t>State </a:t>
            </a:r>
            <a:r>
              <a:rPr lang="en-IN" sz="2200"/>
              <a:t>refers to a function that maps a storage location to the value held there</a:t>
            </a:r>
          </a:p>
          <a:p>
            <a:r>
              <a:rPr lang="en-IN" sz="2200"/>
              <a:t>An assignment changes the state, but not the environment</a:t>
            </a:r>
          </a:p>
        </p:txBody>
      </p:sp>
    </p:spTree>
    <p:extLst>
      <p:ext uri="{BB962C8B-B14F-4D97-AF65-F5344CB8AC3E}">
        <p14:creationId xmlns:p14="http://schemas.microsoft.com/office/powerpoint/2010/main" val="38621695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E13F8DB-AE60-4A0D-AAF4-C80834C8B7A0}"/>
              </a:ext>
            </a:extLst>
          </p:cNvPr>
          <p:cNvSpPr>
            <a:spLocks noGrp="1"/>
          </p:cNvSpPr>
          <p:nvPr>
            <p:ph idx="1"/>
          </p:nvPr>
        </p:nvSpPr>
        <p:spPr>
          <a:xfrm>
            <a:off x="838200" y="379141"/>
            <a:ext cx="10515600" cy="5797822"/>
          </a:xfrm>
        </p:spPr>
        <p:txBody>
          <a:bodyPr>
            <a:normAutofit fontScale="92500" lnSpcReduction="20000"/>
          </a:bodyPr>
          <a:lstStyle/>
          <a:p>
            <a:r>
              <a:rPr lang="en-IN"/>
              <a:t>An environment maps a name to an l-value (locations), and a state maps the l-value to an r-value (value)</a:t>
            </a:r>
          </a:p>
          <a:p>
            <a:r>
              <a:rPr lang="en-IN"/>
              <a:t>An assignment changes the state, but not the environment</a:t>
            </a:r>
          </a:p>
          <a:p>
            <a:endParaRPr lang="en-IN"/>
          </a:p>
          <a:p>
            <a:endParaRPr lang="en-IN"/>
          </a:p>
          <a:p>
            <a:endParaRPr lang="en-IN"/>
          </a:p>
          <a:p>
            <a:endParaRPr lang="en-IN"/>
          </a:p>
          <a:p>
            <a:endParaRPr lang="en-IN"/>
          </a:p>
          <a:p>
            <a:endParaRPr lang="en-IN"/>
          </a:p>
          <a:p>
            <a:endParaRPr lang="en-IN"/>
          </a:p>
          <a:p>
            <a:r>
              <a:rPr lang="en-IN"/>
              <a:t>When an environment associates storage location ‘s’ with a name ‘x’, we say that ‘x’ is bound to ‘s’; </a:t>
            </a:r>
          </a:p>
          <a:p>
            <a:r>
              <a:rPr lang="en-IN"/>
              <a:t>the association itself is referred to as a binding of ‘x’</a:t>
            </a:r>
          </a:p>
          <a:p>
            <a:r>
              <a:rPr lang="en-IN"/>
              <a:t>If ‘x’ is not of a basic type, the storage ‘s’ for ‘x’ may be a collection of memory words</a:t>
            </a:r>
            <a:endParaRPr lang="en-IN" dirty="0"/>
          </a:p>
        </p:txBody>
      </p:sp>
      <p:pic>
        <p:nvPicPr>
          <p:cNvPr id="5" name="Picture 4">
            <a:extLst>
              <a:ext uri="{FF2B5EF4-FFF2-40B4-BE49-F238E27FC236}">
                <a16:creationId xmlns:a16="http://schemas.microsoft.com/office/drawing/2014/main" xmlns="" id="{AC1D6432-932C-49EB-9BC7-DE731E7761A4}"/>
              </a:ext>
            </a:extLst>
          </p:cNvPr>
          <p:cNvPicPr>
            <a:picLocks noChangeAspect="1"/>
          </p:cNvPicPr>
          <p:nvPr/>
        </p:nvPicPr>
        <p:blipFill>
          <a:blip r:embed="rId2"/>
          <a:stretch>
            <a:fillRect/>
          </a:stretch>
        </p:blipFill>
        <p:spPr>
          <a:xfrm>
            <a:off x="1064128" y="1537301"/>
            <a:ext cx="7166849" cy="2711314"/>
          </a:xfrm>
          <a:prstGeom prst="rect">
            <a:avLst/>
          </a:prstGeom>
        </p:spPr>
      </p:pic>
    </p:spTree>
    <p:extLst>
      <p:ext uri="{BB962C8B-B14F-4D97-AF65-F5344CB8AC3E}">
        <p14:creationId xmlns:p14="http://schemas.microsoft.com/office/powerpoint/2010/main" val="34731109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1B0549EF-E3A5-48D7-9134-A4E08C0EF1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xmlns="" id="{216DD803-634F-4EF2-A1E7-B1911DEE9D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A77B63F8-D1F3-4D40-B2D4-779BAE82BE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58398" y="-4818940"/>
            <a:ext cx="167069" cy="1051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xmlns="" id="{1714710B-7726-49FE-B722-D59F4B0C3DB5}"/>
              </a:ext>
            </a:extLst>
          </p:cNvPr>
          <p:cNvPicPr>
            <a:picLocks noChangeAspect="1"/>
          </p:cNvPicPr>
          <p:nvPr/>
        </p:nvPicPr>
        <p:blipFill rotWithShape="1">
          <a:blip r:embed="rId2"/>
          <a:srcRect l="1629" r="1067" b="2"/>
          <a:stretch/>
        </p:blipFill>
        <p:spPr>
          <a:xfrm>
            <a:off x="884132" y="825086"/>
            <a:ext cx="10515600" cy="5050151"/>
          </a:xfrm>
          <a:prstGeom prst="rect">
            <a:avLst/>
          </a:prstGeom>
        </p:spPr>
      </p:pic>
    </p:spTree>
    <p:extLst>
      <p:ext uri="{BB962C8B-B14F-4D97-AF65-F5344CB8AC3E}">
        <p14:creationId xmlns:p14="http://schemas.microsoft.com/office/powerpoint/2010/main" val="6413563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8D87312D-42E8-4F9B-B319-ADFE275D1761}"/>
              </a:ext>
            </a:extLst>
          </p:cNvPr>
          <p:cNvPicPr>
            <a:picLocks noChangeAspect="1"/>
          </p:cNvPicPr>
          <p:nvPr/>
        </p:nvPicPr>
        <p:blipFill>
          <a:blip r:embed="rId2"/>
          <a:stretch>
            <a:fillRect/>
          </a:stretch>
        </p:blipFill>
        <p:spPr>
          <a:xfrm>
            <a:off x="1251596" y="643467"/>
            <a:ext cx="9688808" cy="5571065"/>
          </a:xfrm>
          <a:prstGeom prst="rect">
            <a:avLst/>
          </a:prstGeom>
          <a:ln>
            <a:noFill/>
          </a:ln>
        </p:spPr>
      </p:pic>
      <p:sp>
        <p:nvSpPr>
          <p:cNvPr id="22" name="Isosceles Triangle 21">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83427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3B021B3-DE93-4AB7-8A18-CF5F1CED8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6C0053E-8DE8-43B7-8471-2BABBF52A5A2}"/>
              </a:ext>
            </a:extLst>
          </p:cNvPr>
          <p:cNvSpPr>
            <a:spLocks noGrp="1"/>
          </p:cNvSpPr>
          <p:nvPr>
            <p:ph type="title"/>
          </p:nvPr>
        </p:nvSpPr>
        <p:spPr>
          <a:xfrm>
            <a:off x="841248" y="256032"/>
            <a:ext cx="10506456" cy="1014984"/>
          </a:xfrm>
        </p:spPr>
        <p:txBody>
          <a:bodyPr anchor="b">
            <a:normAutofit/>
          </a:bodyPr>
          <a:lstStyle/>
          <a:p>
            <a:r>
              <a:rPr lang="en-IN" dirty="0"/>
              <a:t>7.2 Storage organization</a:t>
            </a:r>
          </a:p>
        </p:txBody>
      </p:sp>
      <p:sp>
        <p:nvSpPr>
          <p:cNvPr id="11" name="Rectangle 10">
            <a:extLst>
              <a:ext uri="{FF2B5EF4-FFF2-40B4-BE49-F238E27FC236}">
                <a16:creationId xmlns:a16="http://schemas.microsoft.com/office/drawing/2014/main" xmlns=""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xmlns=""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xmlns="" id="{25A7EB6F-E805-4F4D-AD83-F0BE820A7603}"/>
              </a:ext>
            </a:extLst>
          </p:cNvPr>
          <p:cNvGraphicFramePr>
            <a:graphicFrameLocks noGrp="1"/>
          </p:cNvGraphicFramePr>
          <p:nvPr>
            <p:ph idx="1"/>
            <p:extLst>
              <p:ext uri="{D42A27DB-BD31-4B8C-83A1-F6EECF244321}">
                <p14:modId xmlns:p14="http://schemas.microsoft.com/office/powerpoint/2010/main" val="192688193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83370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7D617-8229-4E64-836C-2A10BC77B1FB}"/>
              </a:ext>
            </a:extLst>
          </p:cNvPr>
          <p:cNvSpPr>
            <a:spLocks noGrp="1"/>
          </p:cNvSpPr>
          <p:nvPr>
            <p:ph type="title"/>
          </p:nvPr>
        </p:nvSpPr>
        <p:spPr/>
        <p:txBody>
          <a:bodyPr/>
          <a:lstStyle/>
          <a:p>
            <a:r>
              <a:rPr lang="en-IN" dirty="0"/>
              <a:t>Subdivision of Run-time memory</a:t>
            </a:r>
          </a:p>
        </p:txBody>
      </p:sp>
      <p:sp>
        <p:nvSpPr>
          <p:cNvPr id="8" name="Content Placeholder 2">
            <a:extLst>
              <a:ext uri="{FF2B5EF4-FFF2-40B4-BE49-F238E27FC236}">
                <a16:creationId xmlns:a16="http://schemas.microsoft.com/office/drawing/2014/main" xmlns="" id="{6964EE0E-42ED-4034-9C03-2854ECE04E16}"/>
              </a:ext>
            </a:extLst>
          </p:cNvPr>
          <p:cNvSpPr>
            <a:spLocks noGrp="1"/>
          </p:cNvSpPr>
          <p:nvPr>
            <p:ph idx="1"/>
          </p:nvPr>
        </p:nvSpPr>
        <p:spPr>
          <a:xfrm>
            <a:off x="838200" y="1825625"/>
            <a:ext cx="10515600" cy="4351338"/>
          </a:xfrm>
        </p:spPr>
        <p:txBody>
          <a:bodyPr/>
          <a:lstStyle/>
          <a:p>
            <a:r>
              <a:rPr lang="en-IN" dirty="0"/>
              <a:t>Let the compiler obtain a block of storage from the OS for the compiled program to run in</a:t>
            </a:r>
          </a:p>
          <a:p>
            <a:r>
              <a:rPr lang="en-IN" dirty="0"/>
              <a:t>This run-time storage might be subdivided to hold:</a:t>
            </a:r>
          </a:p>
          <a:p>
            <a:pPr lvl="1"/>
            <a:r>
              <a:rPr lang="en-IN" dirty="0"/>
              <a:t>The generated target code</a:t>
            </a:r>
          </a:p>
          <a:p>
            <a:pPr lvl="1"/>
            <a:r>
              <a:rPr lang="en-IN" dirty="0"/>
              <a:t>Data objects</a:t>
            </a:r>
          </a:p>
          <a:p>
            <a:pPr lvl="1"/>
            <a:r>
              <a:rPr lang="en-IN" dirty="0"/>
              <a:t>Control stack to keep track of procedure activations</a:t>
            </a:r>
          </a:p>
        </p:txBody>
      </p:sp>
      <p:sp>
        <p:nvSpPr>
          <p:cNvPr id="4" name="Rectangle: Diagonal Corners Rounded 3">
            <a:extLst>
              <a:ext uri="{FF2B5EF4-FFF2-40B4-BE49-F238E27FC236}">
                <a16:creationId xmlns:a16="http://schemas.microsoft.com/office/drawing/2014/main" xmlns="" id="{E7ACC927-7FEB-456A-A5E6-457468812E7A}"/>
              </a:ext>
            </a:extLst>
          </p:cNvPr>
          <p:cNvSpPr/>
          <p:nvPr/>
        </p:nvSpPr>
        <p:spPr>
          <a:xfrm>
            <a:off x="8599015" y="365125"/>
            <a:ext cx="1264141" cy="1264141"/>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5" name="Rectangle 4" descr="Database">
            <a:extLst>
              <a:ext uri="{FF2B5EF4-FFF2-40B4-BE49-F238E27FC236}">
                <a16:creationId xmlns:a16="http://schemas.microsoft.com/office/drawing/2014/main" xmlns="" id="{77E9D7A0-9D83-406B-99B7-B584FA110497}"/>
              </a:ext>
            </a:extLst>
          </p:cNvPr>
          <p:cNvSpPr/>
          <p:nvPr/>
        </p:nvSpPr>
        <p:spPr>
          <a:xfrm>
            <a:off x="8868422" y="634533"/>
            <a:ext cx="725326" cy="725326"/>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526479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B4AD7A8-F9D0-4449-8464-58EAB3A15292}"/>
              </a:ext>
            </a:extLst>
          </p:cNvPr>
          <p:cNvPicPr>
            <a:picLocks noChangeAspect="1"/>
          </p:cNvPicPr>
          <p:nvPr/>
        </p:nvPicPr>
        <p:blipFill>
          <a:blip r:embed="rId2"/>
          <a:stretch>
            <a:fillRect/>
          </a:stretch>
        </p:blipFill>
        <p:spPr>
          <a:xfrm>
            <a:off x="1154382" y="904293"/>
            <a:ext cx="8282717" cy="3745766"/>
          </a:xfrm>
          <a:prstGeom prst="rect">
            <a:avLst/>
          </a:prstGeom>
        </p:spPr>
      </p:pic>
    </p:spTree>
    <p:extLst>
      <p:ext uri="{BB962C8B-B14F-4D97-AF65-F5344CB8AC3E}">
        <p14:creationId xmlns:p14="http://schemas.microsoft.com/office/powerpoint/2010/main" val="214295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EA6380-E05F-44A3-9E2A-7BEAEBAF0970}"/>
              </a:ext>
            </a:extLst>
          </p:cNvPr>
          <p:cNvSpPr>
            <a:spLocks noGrp="1"/>
          </p:cNvSpPr>
          <p:nvPr>
            <p:ph idx="1"/>
          </p:nvPr>
        </p:nvSpPr>
        <p:spPr>
          <a:xfrm>
            <a:off x="838200" y="1182029"/>
            <a:ext cx="10515600" cy="4994934"/>
          </a:xfrm>
        </p:spPr>
        <p:txBody>
          <a:bodyPr/>
          <a:lstStyle/>
          <a:p>
            <a:r>
              <a:rPr lang="en-IN" dirty="0"/>
              <a:t>Target code</a:t>
            </a:r>
          </a:p>
          <a:p>
            <a:pPr lvl="1"/>
            <a:r>
              <a:rPr lang="en-IN" dirty="0"/>
              <a:t>Size is fixed at compile time</a:t>
            </a:r>
          </a:p>
          <a:p>
            <a:pPr lvl="1"/>
            <a:r>
              <a:rPr lang="en-IN" dirty="0"/>
              <a:t>So the compiler can place it in statically determined area</a:t>
            </a:r>
          </a:p>
          <a:p>
            <a:pPr marL="457200" lvl="1" indent="0">
              <a:buNone/>
            </a:pPr>
            <a:endParaRPr lang="en-IN" dirty="0"/>
          </a:p>
          <a:p>
            <a:r>
              <a:rPr lang="en-IN" dirty="0"/>
              <a:t>Data objects</a:t>
            </a:r>
          </a:p>
          <a:p>
            <a:pPr lvl="1"/>
            <a:r>
              <a:rPr lang="en-IN" dirty="0"/>
              <a:t>Some of their sizes are fixed at compile time</a:t>
            </a:r>
          </a:p>
          <a:p>
            <a:pPr lvl="1"/>
            <a:r>
              <a:rPr lang="en-IN" dirty="0"/>
              <a:t>So the compiler can place it in statically determined area</a:t>
            </a:r>
          </a:p>
          <a:p>
            <a:pPr lvl="1"/>
            <a:endParaRPr lang="en-IN" dirty="0"/>
          </a:p>
          <a:p>
            <a:pPr marL="228600" lvl="1">
              <a:spcBef>
                <a:spcPts val="1000"/>
              </a:spcBef>
            </a:pPr>
            <a:r>
              <a:rPr lang="en-IN" sz="2800" dirty="0"/>
              <a:t>Static allocation – preferred so that the addresses of these objects can be compiled into the target code</a:t>
            </a:r>
          </a:p>
          <a:p>
            <a:endParaRPr lang="en-IN" dirty="0"/>
          </a:p>
        </p:txBody>
      </p:sp>
    </p:spTree>
    <p:extLst>
      <p:ext uri="{BB962C8B-B14F-4D97-AF65-F5344CB8AC3E}">
        <p14:creationId xmlns:p14="http://schemas.microsoft.com/office/powerpoint/2010/main" val="41826501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602EF10-EDC2-4DE2-8877-EA2C3729C62B}"/>
              </a:ext>
            </a:extLst>
          </p:cNvPr>
          <p:cNvPicPr>
            <a:picLocks noChangeAspect="1"/>
          </p:cNvPicPr>
          <p:nvPr/>
        </p:nvPicPr>
        <p:blipFill>
          <a:blip r:embed="rId2"/>
          <a:stretch>
            <a:fillRect/>
          </a:stretch>
        </p:blipFill>
        <p:spPr>
          <a:xfrm>
            <a:off x="340613" y="69574"/>
            <a:ext cx="6645978" cy="4147844"/>
          </a:xfrm>
          <a:prstGeom prst="rect">
            <a:avLst/>
          </a:prstGeom>
        </p:spPr>
      </p:pic>
      <p:pic>
        <p:nvPicPr>
          <p:cNvPr id="7" name="Picture 6">
            <a:extLst>
              <a:ext uri="{FF2B5EF4-FFF2-40B4-BE49-F238E27FC236}">
                <a16:creationId xmlns:a16="http://schemas.microsoft.com/office/drawing/2014/main" xmlns="" id="{25419544-8A2B-4E1A-ACA9-432C9EBFA605}"/>
              </a:ext>
            </a:extLst>
          </p:cNvPr>
          <p:cNvPicPr>
            <a:picLocks noChangeAspect="1"/>
          </p:cNvPicPr>
          <p:nvPr/>
        </p:nvPicPr>
        <p:blipFill>
          <a:blip r:embed="rId3"/>
          <a:stretch>
            <a:fillRect/>
          </a:stretch>
        </p:blipFill>
        <p:spPr>
          <a:xfrm>
            <a:off x="528142" y="4217417"/>
            <a:ext cx="10383448" cy="2230883"/>
          </a:xfrm>
          <a:prstGeom prst="rect">
            <a:avLst/>
          </a:prstGeom>
        </p:spPr>
      </p:pic>
      <p:sp>
        <p:nvSpPr>
          <p:cNvPr id="8" name="TextBox 7">
            <a:extLst>
              <a:ext uri="{FF2B5EF4-FFF2-40B4-BE49-F238E27FC236}">
                <a16:creationId xmlns:a16="http://schemas.microsoft.com/office/drawing/2014/main" xmlns="" id="{BF07E606-7088-4AF0-924F-CCB786F30DFF}"/>
              </a:ext>
            </a:extLst>
          </p:cNvPr>
          <p:cNvSpPr txBox="1"/>
          <p:nvPr/>
        </p:nvSpPr>
        <p:spPr>
          <a:xfrm>
            <a:off x="5820937" y="1126273"/>
            <a:ext cx="6030450" cy="646331"/>
          </a:xfrm>
          <a:prstGeom prst="rect">
            <a:avLst/>
          </a:prstGeom>
          <a:noFill/>
        </p:spPr>
        <p:txBody>
          <a:bodyPr wrap="square" rtlCol="0">
            <a:spAutoFit/>
          </a:bodyPr>
          <a:lstStyle/>
          <a:p>
            <a:r>
              <a:rPr lang="en-IN" dirty="0"/>
              <a:t>As the program executes the stack and heap can change sizes</a:t>
            </a:r>
          </a:p>
          <a:p>
            <a:endParaRPr lang="en-IN" dirty="0"/>
          </a:p>
        </p:txBody>
      </p:sp>
    </p:spTree>
    <p:extLst>
      <p:ext uri="{BB962C8B-B14F-4D97-AF65-F5344CB8AC3E}">
        <p14:creationId xmlns:p14="http://schemas.microsoft.com/office/powerpoint/2010/main" val="26581640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7CBDC04-92CB-4740-A821-C7761E6B27E1}"/>
              </a:ext>
            </a:extLst>
          </p:cNvPr>
          <p:cNvPicPr>
            <a:picLocks noChangeAspect="1"/>
          </p:cNvPicPr>
          <p:nvPr/>
        </p:nvPicPr>
        <p:blipFill>
          <a:blip r:embed="rId2"/>
          <a:stretch>
            <a:fillRect/>
          </a:stretch>
        </p:blipFill>
        <p:spPr>
          <a:xfrm>
            <a:off x="912916" y="641020"/>
            <a:ext cx="9977384" cy="2589068"/>
          </a:xfrm>
          <a:prstGeom prst="rect">
            <a:avLst/>
          </a:prstGeom>
        </p:spPr>
      </p:pic>
      <p:pic>
        <p:nvPicPr>
          <p:cNvPr id="7" name="Picture 6">
            <a:extLst>
              <a:ext uri="{FF2B5EF4-FFF2-40B4-BE49-F238E27FC236}">
                <a16:creationId xmlns:a16="http://schemas.microsoft.com/office/drawing/2014/main" xmlns="" id="{34497001-71B1-4158-BE64-8EAFCB16463D}"/>
              </a:ext>
            </a:extLst>
          </p:cNvPr>
          <p:cNvPicPr>
            <a:picLocks noChangeAspect="1"/>
          </p:cNvPicPr>
          <p:nvPr/>
        </p:nvPicPr>
        <p:blipFill>
          <a:blip r:embed="rId3"/>
          <a:stretch>
            <a:fillRect/>
          </a:stretch>
        </p:blipFill>
        <p:spPr>
          <a:xfrm>
            <a:off x="912916" y="3429000"/>
            <a:ext cx="10165586" cy="1095499"/>
          </a:xfrm>
          <a:prstGeom prst="rect">
            <a:avLst/>
          </a:prstGeom>
        </p:spPr>
      </p:pic>
    </p:spTree>
    <p:extLst>
      <p:ext uri="{BB962C8B-B14F-4D97-AF65-F5344CB8AC3E}">
        <p14:creationId xmlns:p14="http://schemas.microsoft.com/office/powerpoint/2010/main" val="15467581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B3F28D3-FC0A-4350-BD13-8D65C8001343}"/>
              </a:ext>
            </a:extLst>
          </p:cNvPr>
          <p:cNvSpPr>
            <a:spLocks noGrp="1"/>
          </p:cNvSpPr>
          <p:nvPr>
            <p:ph idx="1"/>
          </p:nvPr>
        </p:nvSpPr>
        <p:spPr/>
        <p:txBody>
          <a:bodyPr>
            <a:normAutofit fontScale="92500"/>
          </a:bodyPr>
          <a:lstStyle/>
          <a:p>
            <a:r>
              <a:rPr lang="en-IN" dirty="0"/>
              <a:t>Heap –</a:t>
            </a:r>
          </a:p>
          <a:p>
            <a:r>
              <a:rPr lang="en-IN" dirty="0"/>
              <a:t> separate area of run-time memory</a:t>
            </a:r>
          </a:p>
          <a:p>
            <a:r>
              <a:rPr lang="en-IN" dirty="0"/>
              <a:t>Holds all other information</a:t>
            </a:r>
          </a:p>
          <a:p>
            <a:r>
              <a:rPr lang="en-IN" dirty="0"/>
              <a:t>In C, malloc and free to obtains chunks of data storage (long lived data)</a:t>
            </a:r>
          </a:p>
          <a:p>
            <a:endParaRPr lang="en-IN" dirty="0"/>
          </a:p>
          <a:p>
            <a:r>
              <a:rPr lang="en-IN" dirty="0"/>
              <a:t>Stack-</a:t>
            </a:r>
          </a:p>
          <a:p>
            <a:r>
              <a:rPr lang="en-IN" dirty="0"/>
              <a:t>Data is allocated and deallocated in a controlled way</a:t>
            </a:r>
          </a:p>
          <a:p>
            <a:r>
              <a:rPr lang="en-IN" dirty="0"/>
              <a:t>Cheaper way to place data on the stack than the heap</a:t>
            </a:r>
          </a:p>
          <a:p>
            <a:r>
              <a:rPr lang="en-IN" dirty="0"/>
              <a:t>Holds activation records</a:t>
            </a:r>
          </a:p>
          <a:p>
            <a:endParaRPr lang="en-IN" dirty="0"/>
          </a:p>
        </p:txBody>
      </p:sp>
    </p:spTree>
    <p:extLst>
      <p:ext uri="{BB962C8B-B14F-4D97-AF65-F5344CB8AC3E}">
        <p14:creationId xmlns:p14="http://schemas.microsoft.com/office/powerpoint/2010/main" val="815707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D96C173-56E4-404B-9A99-F5E5D5E8C56B}"/>
              </a:ext>
            </a:extLst>
          </p:cNvPr>
          <p:cNvPicPr>
            <a:picLocks noChangeAspect="1"/>
          </p:cNvPicPr>
          <p:nvPr/>
        </p:nvPicPr>
        <p:blipFill>
          <a:blip r:embed="rId2"/>
          <a:stretch>
            <a:fillRect/>
          </a:stretch>
        </p:blipFill>
        <p:spPr>
          <a:xfrm>
            <a:off x="1003218" y="1398690"/>
            <a:ext cx="9999714" cy="2579544"/>
          </a:xfrm>
          <a:prstGeom prst="rect">
            <a:avLst/>
          </a:prstGeom>
        </p:spPr>
      </p:pic>
    </p:spTree>
    <p:extLst>
      <p:ext uri="{BB962C8B-B14F-4D97-AF65-F5344CB8AC3E}">
        <p14:creationId xmlns:p14="http://schemas.microsoft.com/office/powerpoint/2010/main" val="34243002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5B7E73-B657-4DCC-B18D-89174E07706A}"/>
              </a:ext>
            </a:extLst>
          </p:cNvPr>
          <p:cNvSpPr>
            <a:spLocks noGrp="1"/>
          </p:cNvSpPr>
          <p:nvPr>
            <p:ph type="title"/>
          </p:nvPr>
        </p:nvSpPr>
        <p:spPr/>
        <p:txBody>
          <a:bodyPr/>
          <a:lstStyle/>
          <a:p>
            <a:r>
              <a:rPr lang="en-IN" dirty="0"/>
              <a:t>Activation Records</a:t>
            </a:r>
          </a:p>
        </p:txBody>
      </p:sp>
      <p:pic>
        <p:nvPicPr>
          <p:cNvPr id="5" name="Picture 4">
            <a:extLst>
              <a:ext uri="{FF2B5EF4-FFF2-40B4-BE49-F238E27FC236}">
                <a16:creationId xmlns:a16="http://schemas.microsoft.com/office/drawing/2014/main" xmlns="" id="{D2D01605-5FBC-4663-A655-6DCF51136AE6}"/>
              </a:ext>
            </a:extLst>
          </p:cNvPr>
          <p:cNvPicPr>
            <a:picLocks noChangeAspect="1"/>
          </p:cNvPicPr>
          <p:nvPr/>
        </p:nvPicPr>
        <p:blipFill>
          <a:blip r:embed="rId2"/>
          <a:stretch>
            <a:fillRect/>
          </a:stretch>
        </p:blipFill>
        <p:spPr>
          <a:xfrm>
            <a:off x="7842084" y="1280408"/>
            <a:ext cx="3953024" cy="4527591"/>
          </a:xfrm>
          <a:prstGeom prst="rect">
            <a:avLst/>
          </a:prstGeom>
        </p:spPr>
      </p:pic>
      <p:pic>
        <p:nvPicPr>
          <p:cNvPr id="7" name="Picture 6">
            <a:extLst>
              <a:ext uri="{FF2B5EF4-FFF2-40B4-BE49-F238E27FC236}">
                <a16:creationId xmlns:a16="http://schemas.microsoft.com/office/drawing/2014/main" xmlns="" id="{BE71C372-F013-46ED-B603-5A7BFFA61695}"/>
              </a:ext>
            </a:extLst>
          </p:cNvPr>
          <p:cNvPicPr>
            <a:picLocks noChangeAspect="1"/>
          </p:cNvPicPr>
          <p:nvPr/>
        </p:nvPicPr>
        <p:blipFill>
          <a:blip r:embed="rId3"/>
          <a:stretch>
            <a:fillRect/>
          </a:stretch>
        </p:blipFill>
        <p:spPr>
          <a:xfrm>
            <a:off x="350914" y="1770139"/>
            <a:ext cx="7491170" cy="1899336"/>
          </a:xfrm>
          <a:prstGeom prst="rect">
            <a:avLst/>
          </a:prstGeom>
        </p:spPr>
      </p:pic>
      <p:sp>
        <p:nvSpPr>
          <p:cNvPr id="6" name="Rectangle: Diagonal Corners Rounded 5">
            <a:extLst>
              <a:ext uri="{FF2B5EF4-FFF2-40B4-BE49-F238E27FC236}">
                <a16:creationId xmlns:a16="http://schemas.microsoft.com/office/drawing/2014/main" xmlns="" id="{9592F845-B726-455D-91AB-0C012C92BD78}"/>
              </a:ext>
            </a:extLst>
          </p:cNvPr>
          <p:cNvSpPr/>
          <p:nvPr/>
        </p:nvSpPr>
        <p:spPr>
          <a:xfrm>
            <a:off x="5463930" y="285674"/>
            <a:ext cx="1264141" cy="1264141"/>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 name="Rectangle 7" descr="Document">
            <a:extLst>
              <a:ext uri="{FF2B5EF4-FFF2-40B4-BE49-F238E27FC236}">
                <a16:creationId xmlns:a16="http://schemas.microsoft.com/office/drawing/2014/main" xmlns="" id="{ACF2AE47-1607-46AC-B846-4453170D1533}"/>
              </a:ext>
            </a:extLst>
          </p:cNvPr>
          <p:cNvSpPr/>
          <p:nvPr/>
        </p:nvSpPr>
        <p:spPr>
          <a:xfrm>
            <a:off x="5733337" y="555082"/>
            <a:ext cx="725326" cy="725326"/>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730584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8F49F23-3875-46E2-854A-CDD070F2D906}"/>
              </a:ext>
            </a:extLst>
          </p:cNvPr>
          <p:cNvSpPr>
            <a:spLocks noGrp="1"/>
          </p:cNvSpPr>
          <p:nvPr>
            <p:ph idx="1"/>
          </p:nvPr>
        </p:nvSpPr>
        <p:spPr>
          <a:xfrm>
            <a:off x="838200" y="156117"/>
            <a:ext cx="10515600" cy="6020846"/>
          </a:xfrm>
        </p:spPr>
        <p:txBody>
          <a:bodyPr>
            <a:normAutofit lnSpcReduction="10000"/>
          </a:bodyPr>
          <a:lstStyle/>
          <a:p>
            <a:pPr marL="514350" indent="-514350">
              <a:buAutoNum type="arabicParenR"/>
            </a:pPr>
            <a:r>
              <a:rPr lang="en-IN" dirty="0"/>
              <a:t>Returned value – field used by the called procedure to return a value to the calling procedure. Often returned in a register</a:t>
            </a:r>
          </a:p>
          <a:p>
            <a:pPr marL="514350" indent="-514350">
              <a:buAutoNum type="arabicParenR"/>
            </a:pPr>
            <a:r>
              <a:rPr lang="en-IN" dirty="0"/>
              <a:t>Actual parameters – used by the calling procedure to supply parameters to the called procedure. Often passed in machine registers</a:t>
            </a:r>
          </a:p>
          <a:p>
            <a:pPr marL="514350" indent="-514350">
              <a:buAutoNum type="arabicParenR"/>
            </a:pPr>
            <a:r>
              <a:rPr lang="en-IN" dirty="0"/>
              <a:t>Control link – points to the activation record of the caller</a:t>
            </a:r>
          </a:p>
          <a:p>
            <a:pPr marL="514350" indent="-514350">
              <a:buAutoNum type="arabicParenR"/>
            </a:pPr>
            <a:r>
              <a:rPr lang="en-IN" dirty="0"/>
              <a:t>Access link – refers to nonlocal data held in other activation records</a:t>
            </a:r>
          </a:p>
          <a:p>
            <a:pPr marL="514350" indent="-514350">
              <a:buAutoNum type="arabicParenR"/>
            </a:pPr>
            <a:r>
              <a:rPr lang="en-IN" dirty="0"/>
              <a:t>Saved machine status – holds information about the state of the machine just before the procedure is called. Includes values of the program counter and machine registers that have to be restored when control returns from the procedure</a:t>
            </a:r>
          </a:p>
          <a:p>
            <a:pPr marL="514350" indent="-514350">
              <a:buAutoNum type="arabicParenR"/>
            </a:pPr>
            <a:r>
              <a:rPr lang="en-IN" dirty="0"/>
              <a:t>Local data – field that holds data that is local to an execution of a procedure</a:t>
            </a:r>
          </a:p>
          <a:p>
            <a:pPr marL="514350" indent="-514350">
              <a:buAutoNum type="arabicParenR"/>
            </a:pPr>
            <a:r>
              <a:rPr lang="en-IN" dirty="0"/>
              <a:t>Temporary values – arising in the evaluation of expressions</a:t>
            </a:r>
          </a:p>
          <a:p>
            <a:pPr marL="0" indent="0">
              <a:buNone/>
            </a:pPr>
            <a:endParaRPr lang="en-IN" dirty="0"/>
          </a:p>
        </p:txBody>
      </p:sp>
    </p:spTree>
    <p:extLst>
      <p:ext uri="{BB962C8B-B14F-4D97-AF65-F5344CB8AC3E}">
        <p14:creationId xmlns:p14="http://schemas.microsoft.com/office/powerpoint/2010/main" val="21263664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3B1600-CB48-4448-8608-BA1B5C636639}"/>
              </a:ext>
            </a:extLst>
          </p:cNvPr>
          <p:cNvSpPr>
            <a:spLocks noGrp="1"/>
          </p:cNvSpPr>
          <p:nvPr>
            <p:ph type="title"/>
          </p:nvPr>
        </p:nvSpPr>
        <p:spPr/>
        <p:txBody>
          <a:bodyPr/>
          <a:lstStyle/>
          <a:p>
            <a:r>
              <a:rPr lang="en-IN"/>
              <a:t>Compile-Time Layout of Local Data</a:t>
            </a:r>
            <a:endParaRPr lang="en-IN" dirty="0"/>
          </a:p>
        </p:txBody>
      </p:sp>
      <p:sp>
        <p:nvSpPr>
          <p:cNvPr id="32" name="Content Placeholder 2">
            <a:extLst>
              <a:ext uri="{FF2B5EF4-FFF2-40B4-BE49-F238E27FC236}">
                <a16:creationId xmlns:a16="http://schemas.microsoft.com/office/drawing/2014/main" xmlns="" id="{597F85EE-F697-4C0B-AE2A-2B4C7BD5F678}"/>
              </a:ext>
            </a:extLst>
          </p:cNvPr>
          <p:cNvSpPr>
            <a:spLocks noGrp="1"/>
          </p:cNvSpPr>
          <p:nvPr>
            <p:ph idx="1"/>
          </p:nvPr>
        </p:nvSpPr>
        <p:spPr>
          <a:xfrm>
            <a:off x="838200" y="1516566"/>
            <a:ext cx="10515600" cy="4660397"/>
          </a:xfrm>
        </p:spPr>
        <p:txBody>
          <a:bodyPr>
            <a:normAutofit fontScale="92500" lnSpcReduction="10000"/>
          </a:bodyPr>
          <a:lstStyle/>
          <a:p>
            <a:r>
              <a:rPr lang="en-IN" dirty="0"/>
              <a:t>Suppose run-time storage comes in blocks of contiguous bytes</a:t>
            </a:r>
          </a:p>
          <a:p>
            <a:r>
              <a:rPr lang="en-IN" dirty="0"/>
              <a:t>Byte is the smallest unit of addressable memory</a:t>
            </a:r>
          </a:p>
          <a:p>
            <a:r>
              <a:rPr lang="en-IN" dirty="0"/>
              <a:t>Amount of storage for a name is determined from its type</a:t>
            </a:r>
          </a:p>
          <a:p>
            <a:r>
              <a:rPr lang="en-IN" dirty="0"/>
              <a:t>Storage layout for data objects is influenced by the addressing constraints of the target machine</a:t>
            </a:r>
          </a:p>
          <a:p>
            <a:r>
              <a:rPr lang="en-IN" dirty="0"/>
              <a:t>Example, instructions to add integers may expect integers to be aligned, i.e., placed at certain positions in memory such as an address divisible by 4</a:t>
            </a:r>
          </a:p>
          <a:p>
            <a:r>
              <a:rPr lang="en-US" dirty="0"/>
              <a:t>Space left unused due to alignment considerations is referred to as padding</a:t>
            </a:r>
          </a:p>
          <a:p>
            <a:r>
              <a:rPr lang="en-US" dirty="0"/>
              <a:t>Compiler may pack data so that no padding is left, additional instructions may then need to be executed at run time to position packed data so that it can be operated on as if it were properly aligned</a:t>
            </a:r>
          </a:p>
        </p:txBody>
      </p:sp>
      <p:sp>
        <p:nvSpPr>
          <p:cNvPr id="4" name="Rectangle: Diagonal Corners Rounded 3">
            <a:extLst>
              <a:ext uri="{FF2B5EF4-FFF2-40B4-BE49-F238E27FC236}">
                <a16:creationId xmlns:a16="http://schemas.microsoft.com/office/drawing/2014/main" xmlns="" id="{62951CD7-7DAC-4B26-A5E2-DAEB90407232}"/>
              </a:ext>
            </a:extLst>
          </p:cNvPr>
          <p:cNvSpPr/>
          <p:nvPr/>
        </p:nvSpPr>
        <p:spPr>
          <a:xfrm>
            <a:off x="8884024" y="252425"/>
            <a:ext cx="1264141" cy="1264141"/>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5" name="Rectangle 4" descr="Statistics">
            <a:extLst>
              <a:ext uri="{FF2B5EF4-FFF2-40B4-BE49-F238E27FC236}">
                <a16:creationId xmlns:a16="http://schemas.microsoft.com/office/drawing/2014/main" xmlns="" id="{0040B45F-DC26-4B79-ADF7-8B1CA9AF4396}"/>
              </a:ext>
            </a:extLst>
          </p:cNvPr>
          <p:cNvSpPr/>
          <p:nvPr/>
        </p:nvSpPr>
        <p:spPr>
          <a:xfrm>
            <a:off x="9153431" y="521833"/>
            <a:ext cx="725326" cy="725326"/>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0512267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B9EEC24-9C8B-48E7-B7E3-43F43A1996D1}"/>
              </a:ext>
            </a:extLst>
          </p:cNvPr>
          <p:cNvPicPr>
            <a:picLocks noChangeAspect="1"/>
          </p:cNvPicPr>
          <p:nvPr/>
        </p:nvPicPr>
        <p:blipFill>
          <a:blip r:embed="rId2"/>
          <a:stretch>
            <a:fillRect/>
          </a:stretch>
        </p:blipFill>
        <p:spPr>
          <a:xfrm>
            <a:off x="839251" y="1108982"/>
            <a:ext cx="10672405" cy="2655496"/>
          </a:xfrm>
          <a:prstGeom prst="rect">
            <a:avLst/>
          </a:prstGeom>
        </p:spPr>
      </p:pic>
    </p:spTree>
    <p:extLst>
      <p:ext uri="{BB962C8B-B14F-4D97-AF65-F5344CB8AC3E}">
        <p14:creationId xmlns:p14="http://schemas.microsoft.com/office/powerpoint/2010/main" val="3142822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B85D464-3DEB-4CD1-ABE7-FD5AA69EDD8D}"/>
              </a:ext>
            </a:extLst>
          </p:cNvPr>
          <p:cNvSpPr>
            <a:spLocks noGrp="1"/>
          </p:cNvSpPr>
          <p:nvPr>
            <p:ph type="title"/>
          </p:nvPr>
        </p:nvSpPr>
        <p:spPr>
          <a:xfrm>
            <a:off x="1115568" y="548640"/>
            <a:ext cx="10168128" cy="1179576"/>
          </a:xfrm>
        </p:spPr>
        <p:txBody>
          <a:bodyPr>
            <a:normAutofit/>
          </a:bodyPr>
          <a:lstStyle/>
          <a:p>
            <a:r>
              <a:rPr lang="en-IN" sz="4000"/>
              <a:t>7.3 Storage-allocation strategies</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0E46D47F-ED1A-4BC9-9C46-A16CF5DA6535}"/>
              </a:ext>
            </a:extLst>
          </p:cNvPr>
          <p:cNvSpPr>
            <a:spLocks noGrp="1"/>
          </p:cNvSpPr>
          <p:nvPr>
            <p:ph idx="1"/>
          </p:nvPr>
        </p:nvSpPr>
        <p:spPr>
          <a:xfrm>
            <a:off x="1115568" y="2481943"/>
            <a:ext cx="10168128" cy="3695020"/>
          </a:xfrm>
        </p:spPr>
        <p:txBody>
          <a:bodyPr>
            <a:normAutofit/>
          </a:bodyPr>
          <a:lstStyle/>
          <a:p>
            <a:pPr marL="0" indent="0">
              <a:buNone/>
            </a:pPr>
            <a:r>
              <a:rPr lang="en-US" sz="2200"/>
              <a:t>A different storage-allocation strategy is used in each of the three data areas in the organization</a:t>
            </a:r>
          </a:p>
          <a:p>
            <a:pPr marL="514350" indent="-514350">
              <a:buAutoNum type="arabicParenR"/>
            </a:pPr>
            <a:r>
              <a:rPr lang="en-US" sz="2200"/>
              <a:t>Static allocation lays out storage for all data objects at compile time</a:t>
            </a:r>
          </a:p>
          <a:p>
            <a:pPr marL="514350" indent="-514350">
              <a:buAutoNum type="arabicParenR"/>
            </a:pPr>
            <a:r>
              <a:rPr lang="en-US" sz="2200"/>
              <a:t>Stack allocation manages the run-time storage as a stack</a:t>
            </a:r>
          </a:p>
          <a:p>
            <a:pPr marL="514350" indent="-514350">
              <a:buAutoNum type="arabicParenR"/>
            </a:pPr>
            <a:r>
              <a:rPr lang="en-US" sz="2200"/>
              <a:t>Heap allocation allocates and deallocates storage as needed at run time from a data area known as a heap</a:t>
            </a:r>
          </a:p>
          <a:p>
            <a:pPr marL="0" indent="0">
              <a:buNone/>
            </a:pPr>
            <a:endParaRPr lang="en-IN" sz="2200"/>
          </a:p>
        </p:txBody>
      </p:sp>
    </p:spTree>
    <p:extLst>
      <p:ext uri="{BB962C8B-B14F-4D97-AF65-F5344CB8AC3E}">
        <p14:creationId xmlns:p14="http://schemas.microsoft.com/office/powerpoint/2010/main" val="1571907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6055957-8027-4F38-85CD-3EC240D047E1}"/>
              </a:ext>
            </a:extLst>
          </p:cNvPr>
          <p:cNvPicPr>
            <a:picLocks noChangeAspect="1"/>
          </p:cNvPicPr>
          <p:nvPr/>
        </p:nvPicPr>
        <p:blipFill>
          <a:blip r:embed="rId2"/>
          <a:stretch>
            <a:fillRect/>
          </a:stretch>
        </p:blipFill>
        <p:spPr>
          <a:xfrm>
            <a:off x="1520631" y="761070"/>
            <a:ext cx="8667196" cy="5349797"/>
          </a:xfrm>
          <a:prstGeom prst="rect">
            <a:avLst/>
          </a:prstGeom>
        </p:spPr>
      </p:pic>
      <p:sp>
        <p:nvSpPr>
          <p:cNvPr id="2" name="TextBox 1"/>
          <p:cNvSpPr txBox="1"/>
          <p:nvPr/>
        </p:nvSpPr>
        <p:spPr>
          <a:xfrm>
            <a:off x="9097581" y="1758463"/>
            <a:ext cx="562707" cy="307777"/>
          </a:xfrm>
          <a:prstGeom prst="rect">
            <a:avLst/>
          </a:prstGeom>
          <a:noFill/>
        </p:spPr>
        <p:txBody>
          <a:bodyPr wrap="square" rtlCol="0">
            <a:spAutoFit/>
          </a:bodyPr>
          <a:lstStyle/>
          <a:p>
            <a:r>
              <a:rPr lang="en-IN" sz="1400" dirty="0" smtClean="0">
                <a:latin typeface="Courier New" panose="02070309020205020404" pitchFamily="49" charset="0"/>
                <a:cs typeface="Courier New" panose="02070309020205020404" pitchFamily="49" charset="0"/>
              </a:rPr>
              <a:t>1</a:t>
            </a:r>
            <a:endParaRPr lang="en-GB"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95894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B0483-D06C-4C63-9CB9-1120D51A7998}"/>
              </a:ext>
            </a:extLst>
          </p:cNvPr>
          <p:cNvSpPr>
            <a:spLocks noGrp="1"/>
          </p:cNvSpPr>
          <p:nvPr>
            <p:ph type="title"/>
          </p:nvPr>
        </p:nvSpPr>
        <p:spPr/>
        <p:txBody>
          <a:bodyPr/>
          <a:lstStyle/>
          <a:p>
            <a:r>
              <a:rPr lang="en-IN" dirty="0"/>
              <a:t>Static Allocation</a:t>
            </a:r>
          </a:p>
        </p:txBody>
      </p:sp>
      <p:sp>
        <p:nvSpPr>
          <p:cNvPr id="3" name="Content Placeholder 2">
            <a:extLst>
              <a:ext uri="{FF2B5EF4-FFF2-40B4-BE49-F238E27FC236}">
                <a16:creationId xmlns:a16="http://schemas.microsoft.com/office/drawing/2014/main" xmlns="" id="{60A3C01D-AC46-45BA-91E1-5CDF4B924F65}"/>
              </a:ext>
            </a:extLst>
          </p:cNvPr>
          <p:cNvSpPr>
            <a:spLocks noGrp="1"/>
          </p:cNvSpPr>
          <p:nvPr>
            <p:ph idx="1"/>
          </p:nvPr>
        </p:nvSpPr>
        <p:spPr/>
        <p:txBody>
          <a:bodyPr/>
          <a:lstStyle/>
          <a:p>
            <a:r>
              <a:rPr lang="en-US" dirty="0"/>
              <a:t>Names are bound to storage as the program is compiled</a:t>
            </a:r>
          </a:p>
          <a:p>
            <a:r>
              <a:rPr lang="en-US" dirty="0"/>
              <a:t>Every time a procedure is activated, its names are bound to the same storage locations</a:t>
            </a:r>
          </a:p>
          <a:p>
            <a:r>
              <a:rPr lang="en-US" dirty="0"/>
              <a:t>This property allows the values of local names to be retained across activations of a procedure</a:t>
            </a:r>
          </a:p>
          <a:p>
            <a:r>
              <a:rPr lang="en-US" dirty="0"/>
              <a:t>The addresses at which information is to be saved when a procedure call occurs are known at compile time</a:t>
            </a:r>
          </a:p>
        </p:txBody>
      </p:sp>
    </p:spTree>
    <p:extLst>
      <p:ext uri="{BB962C8B-B14F-4D97-AF65-F5344CB8AC3E}">
        <p14:creationId xmlns:p14="http://schemas.microsoft.com/office/powerpoint/2010/main" val="13251269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34AB392-7590-4764-940B-4FD39A689C52}"/>
              </a:ext>
            </a:extLst>
          </p:cNvPr>
          <p:cNvSpPr>
            <a:spLocks noGrp="1"/>
          </p:cNvSpPr>
          <p:nvPr>
            <p:ph idx="1"/>
          </p:nvPr>
        </p:nvSpPr>
        <p:spPr>
          <a:xfrm>
            <a:off x="838200" y="1438507"/>
            <a:ext cx="10515600" cy="4738456"/>
          </a:xfrm>
        </p:spPr>
        <p:txBody>
          <a:bodyPr/>
          <a:lstStyle/>
          <a:p>
            <a:r>
              <a:rPr lang="en-US" dirty="0"/>
              <a:t>Limitation of using static allocation alone:</a:t>
            </a:r>
          </a:p>
          <a:p>
            <a:pPr lvl="1"/>
            <a:r>
              <a:rPr lang="en-US" dirty="0"/>
              <a:t>The size of a data object and constraints on its position in memory must be known at compile time</a:t>
            </a:r>
          </a:p>
          <a:p>
            <a:pPr lvl="1"/>
            <a:r>
              <a:rPr lang="en-US" dirty="0"/>
              <a:t>Recursive procedures are restricted, because all activations of a procedure use the same bindings for local names</a:t>
            </a:r>
          </a:p>
          <a:p>
            <a:pPr lvl="1"/>
            <a:r>
              <a:rPr lang="en-US" dirty="0"/>
              <a:t>Data structures cannot be created dynamically, since there is no mechanism for storage allocation at run time</a:t>
            </a:r>
          </a:p>
          <a:p>
            <a:pPr lvl="1"/>
            <a:endParaRPr lang="en-US" dirty="0"/>
          </a:p>
          <a:p>
            <a:pPr lvl="1"/>
            <a:r>
              <a:rPr lang="en-US" dirty="0"/>
              <a:t>E.g. Fortran was designed to permit static storage allocation</a:t>
            </a:r>
          </a:p>
          <a:p>
            <a:endParaRPr lang="en-IN" dirty="0"/>
          </a:p>
        </p:txBody>
      </p:sp>
    </p:spTree>
    <p:extLst>
      <p:ext uri="{BB962C8B-B14F-4D97-AF65-F5344CB8AC3E}">
        <p14:creationId xmlns:p14="http://schemas.microsoft.com/office/powerpoint/2010/main" val="38011374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ECC3487-FE2F-4863-A1A4-C825514AFCE6}"/>
              </a:ext>
            </a:extLst>
          </p:cNvPr>
          <p:cNvSpPr>
            <a:spLocks noGrp="1"/>
          </p:cNvSpPr>
          <p:nvPr>
            <p:ph idx="1"/>
          </p:nvPr>
        </p:nvSpPr>
        <p:spPr/>
        <p:txBody>
          <a:bodyPr/>
          <a:lstStyle/>
          <a:p>
            <a:pPr>
              <a:buNone/>
            </a:pPr>
            <a:r>
              <a:rPr lang="en-US" dirty="0"/>
              <a:t>Stack allocation</a:t>
            </a:r>
          </a:p>
          <a:p>
            <a:r>
              <a:rPr lang="en-US" dirty="0"/>
              <a:t>Storage is organized as a stack</a:t>
            </a:r>
          </a:p>
          <a:p>
            <a:r>
              <a:rPr lang="en-US" dirty="0"/>
              <a:t>Activation records are pushed and popped as activations begin and end, respectively</a:t>
            </a:r>
          </a:p>
          <a:p>
            <a:r>
              <a:rPr lang="en-US" dirty="0"/>
              <a:t>Locals are bound to fresh storage in each activation</a:t>
            </a:r>
          </a:p>
          <a:p>
            <a:r>
              <a:rPr lang="en-US" dirty="0"/>
              <a:t>The values of locals are deleted when the activation ends</a:t>
            </a:r>
          </a:p>
          <a:p>
            <a:endParaRPr lang="en-IN" dirty="0"/>
          </a:p>
        </p:txBody>
      </p:sp>
    </p:spTree>
    <p:extLst>
      <p:ext uri="{BB962C8B-B14F-4D97-AF65-F5344CB8AC3E}">
        <p14:creationId xmlns:p14="http://schemas.microsoft.com/office/powerpoint/2010/main" val="10980370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xmlns="" id="{A34A3FF4-BABD-433E-B18C-AAA61BB8CEE5}"/>
              </a:ext>
            </a:extLst>
          </p:cNvPr>
          <p:cNvPicPr>
            <a:picLocks noChangeAspect="1" noChangeArrowheads="1"/>
          </p:cNvPicPr>
          <p:nvPr/>
        </p:nvPicPr>
        <p:blipFill>
          <a:blip r:embed="rId2"/>
          <a:srcRect/>
          <a:stretch>
            <a:fillRect/>
          </a:stretch>
        </p:blipFill>
        <p:spPr bwMode="auto">
          <a:xfrm>
            <a:off x="2809964" y="285008"/>
            <a:ext cx="4658882" cy="6068291"/>
          </a:xfrm>
          <a:prstGeom prst="rect">
            <a:avLst/>
          </a:prstGeom>
          <a:noFill/>
          <a:ln w="9525">
            <a:noFill/>
            <a:miter lim="800000"/>
            <a:headEnd/>
            <a:tailEnd/>
          </a:ln>
          <a:effectLst/>
        </p:spPr>
      </p:pic>
    </p:spTree>
    <p:extLst>
      <p:ext uri="{BB962C8B-B14F-4D97-AF65-F5344CB8AC3E}">
        <p14:creationId xmlns:p14="http://schemas.microsoft.com/office/powerpoint/2010/main" val="12642053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D9169EC-6051-46E8-BB62-6ADB20BBDCBB}"/>
              </a:ext>
            </a:extLst>
          </p:cNvPr>
          <p:cNvSpPr>
            <a:spLocks noGrp="1"/>
          </p:cNvSpPr>
          <p:nvPr>
            <p:ph idx="1"/>
          </p:nvPr>
        </p:nvSpPr>
        <p:spPr/>
        <p:txBody>
          <a:bodyPr/>
          <a:lstStyle/>
          <a:p>
            <a:r>
              <a:rPr lang="en-US" dirty="0"/>
              <a:t>Calling sequences</a:t>
            </a:r>
          </a:p>
          <a:p>
            <a:r>
              <a:rPr lang="en-US" dirty="0"/>
              <a:t>Procedures are implemented by generating what are known as calling sequences in the target code</a:t>
            </a:r>
          </a:p>
          <a:p>
            <a:r>
              <a:rPr lang="en-US" dirty="0"/>
              <a:t>A </a:t>
            </a:r>
            <a:r>
              <a:rPr lang="en-US" i="1" dirty="0"/>
              <a:t>call sequence</a:t>
            </a:r>
            <a:r>
              <a:rPr lang="en-US" dirty="0"/>
              <a:t> allocates an activation record and enters information into its fields</a:t>
            </a:r>
          </a:p>
          <a:p>
            <a:r>
              <a:rPr lang="en-US" dirty="0"/>
              <a:t>A </a:t>
            </a:r>
            <a:r>
              <a:rPr lang="en-US" i="1" dirty="0"/>
              <a:t>return sequence</a:t>
            </a:r>
            <a:r>
              <a:rPr lang="en-US" dirty="0"/>
              <a:t> restores the state of the machine so the calling procedure can continue execution</a:t>
            </a:r>
          </a:p>
          <a:p>
            <a:endParaRPr lang="en-IN" dirty="0"/>
          </a:p>
        </p:txBody>
      </p:sp>
    </p:spTree>
    <p:extLst>
      <p:ext uri="{BB962C8B-B14F-4D97-AF65-F5344CB8AC3E}">
        <p14:creationId xmlns:p14="http://schemas.microsoft.com/office/powerpoint/2010/main" val="38512544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xmlns="" id="{DF285E60-401B-4A35-A75F-2D09FD5431B6}"/>
              </a:ext>
            </a:extLst>
          </p:cNvPr>
          <p:cNvPicPr>
            <a:picLocks noChangeAspect="1" noChangeArrowheads="1"/>
          </p:cNvPicPr>
          <p:nvPr/>
        </p:nvPicPr>
        <p:blipFill>
          <a:blip r:embed="rId2"/>
          <a:srcRect/>
          <a:stretch>
            <a:fillRect/>
          </a:stretch>
        </p:blipFill>
        <p:spPr bwMode="auto">
          <a:xfrm>
            <a:off x="1111937" y="296241"/>
            <a:ext cx="8150182" cy="5848081"/>
          </a:xfrm>
          <a:prstGeom prst="rect">
            <a:avLst/>
          </a:prstGeom>
          <a:noFill/>
          <a:ln w="9525">
            <a:noFill/>
            <a:miter lim="800000"/>
            <a:headEnd/>
            <a:tailEnd/>
          </a:ln>
          <a:effectLst/>
        </p:spPr>
      </p:pic>
    </p:spTree>
    <p:extLst>
      <p:ext uri="{BB962C8B-B14F-4D97-AF65-F5344CB8AC3E}">
        <p14:creationId xmlns:p14="http://schemas.microsoft.com/office/powerpoint/2010/main" val="3900818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146EB8B3-C0FB-4226-8AF0-386C43A0AF89}"/>
              </a:ext>
            </a:extLst>
          </p:cNvPr>
          <p:cNvSpPr>
            <a:spLocks noGrp="1"/>
          </p:cNvSpPr>
          <p:nvPr>
            <p:ph idx="1"/>
          </p:nvPr>
        </p:nvSpPr>
        <p:spPr>
          <a:xfrm>
            <a:off x="1115568" y="2481943"/>
            <a:ext cx="10168128" cy="3695020"/>
          </a:xfrm>
        </p:spPr>
        <p:txBody>
          <a:bodyPr>
            <a:normAutofit/>
          </a:bodyPr>
          <a:lstStyle/>
          <a:p>
            <a:r>
              <a:rPr lang="en-US" sz="2200"/>
              <a:t>Calling sequence:</a:t>
            </a:r>
          </a:p>
          <a:p>
            <a:pPr marL="514350" indent="-514350">
              <a:buAutoNum type="arabicParenR"/>
            </a:pPr>
            <a:r>
              <a:rPr lang="en-US" sz="2200"/>
              <a:t>The caller evaluates the actuals</a:t>
            </a:r>
          </a:p>
          <a:p>
            <a:pPr marL="514350" indent="-514350">
              <a:buAutoNum type="arabicParenR"/>
            </a:pPr>
            <a:r>
              <a:rPr lang="en-US" sz="2200"/>
              <a:t>The caller stores a return address and the old value of top_sp into the callee’s activation record. The caller then increments top_sp. top_sp is moved past the caller’s local data and temporaries and the callee’s parameter and status fields</a:t>
            </a:r>
          </a:p>
          <a:p>
            <a:pPr marL="514350" indent="-514350">
              <a:buAutoNum type="arabicParenR"/>
            </a:pPr>
            <a:r>
              <a:rPr lang="en-US" sz="2200"/>
              <a:t>The callee saves register values and other status information</a:t>
            </a:r>
          </a:p>
          <a:p>
            <a:pPr marL="514350" indent="-514350">
              <a:buAutoNum type="arabicParenR"/>
            </a:pPr>
            <a:r>
              <a:rPr lang="en-US" sz="2200"/>
              <a:t>The callee initializes its local data and begins execution</a:t>
            </a:r>
          </a:p>
          <a:p>
            <a:pPr marL="0" indent="0">
              <a:buNone/>
            </a:pPr>
            <a:endParaRPr lang="en-IN" sz="2200"/>
          </a:p>
        </p:txBody>
      </p:sp>
    </p:spTree>
    <p:extLst>
      <p:ext uri="{BB962C8B-B14F-4D97-AF65-F5344CB8AC3E}">
        <p14:creationId xmlns:p14="http://schemas.microsoft.com/office/powerpoint/2010/main" val="4294397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029D5AD-8348-4446-B191-6A9B6FE03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A3F395A2-2B64-4749-BD93-2F159C7E1F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5CF0135B-EAB8-4CA0-896C-2D897ECD28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92C3387C-D24F-4737-8A37-1DC5CFF09C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4F58B7D6-381A-46BE-BEB6-A480D7DDCFEA}"/>
              </a:ext>
            </a:extLst>
          </p:cNvPr>
          <p:cNvSpPr>
            <a:spLocks noGrp="1"/>
          </p:cNvSpPr>
          <p:nvPr>
            <p:ph idx="1"/>
          </p:nvPr>
        </p:nvSpPr>
        <p:spPr>
          <a:xfrm>
            <a:off x="838200" y="2478024"/>
            <a:ext cx="10515600" cy="3694176"/>
          </a:xfrm>
        </p:spPr>
        <p:txBody>
          <a:bodyPr>
            <a:normAutofit/>
          </a:bodyPr>
          <a:lstStyle/>
          <a:p>
            <a:r>
              <a:rPr lang="en-US" sz="2200"/>
              <a:t>A possible return sequence is :</a:t>
            </a:r>
          </a:p>
          <a:p>
            <a:pPr marL="514350" indent="-514350">
              <a:buAutoNum type="arabicParenR"/>
            </a:pPr>
            <a:r>
              <a:rPr lang="en-US" sz="2200"/>
              <a:t>The callee places a return value next to the activation record of the caller</a:t>
            </a:r>
          </a:p>
          <a:p>
            <a:pPr marL="514350" indent="-514350">
              <a:buAutoNum type="arabicParenR"/>
            </a:pPr>
            <a:r>
              <a:rPr lang="en-US" sz="2200"/>
              <a:t>Using the information in the status field, the callee restores top_sp and other registers and branches to a return address in the caller’s code</a:t>
            </a:r>
          </a:p>
          <a:p>
            <a:pPr marL="514350" indent="-514350">
              <a:buAutoNum type="arabicParenR"/>
            </a:pPr>
            <a:r>
              <a:rPr lang="en-US" sz="2200"/>
              <a:t>Although top_sp has been decremented, the caller can copy the returned value into its own activation record and use it to evaluate an expression</a:t>
            </a:r>
          </a:p>
          <a:p>
            <a:endParaRPr lang="en-IN" sz="2200"/>
          </a:p>
        </p:txBody>
      </p:sp>
    </p:spTree>
    <p:extLst>
      <p:ext uri="{BB962C8B-B14F-4D97-AF65-F5344CB8AC3E}">
        <p14:creationId xmlns:p14="http://schemas.microsoft.com/office/powerpoint/2010/main" val="838383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xmlns=""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0DB36CCE-9BA6-4E8B-909F-D2AC981C8FAC}"/>
              </a:ext>
            </a:extLst>
          </p:cNvPr>
          <p:cNvSpPr>
            <a:spLocks noGrp="1"/>
          </p:cNvSpPr>
          <p:nvPr>
            <p:ph idx="1"/>
          </p:nvPr>
        </p:nvSpPr>
        <p:spPr>
          <a:xfrm>
            <a:off x="590719" y="2330505"/>
            <a:ext cx="4559425" cy="3979585"/>
          </a:xfrm>
        </p:spPr>
        <p:txBody>
          <a:bodyPr anchor="ctr">
            <a:normAutofit/>
          </a:bodyPr>
          <a:lstStyle/>
          <a:p>
            <a:r>
              <a:rPr lang="en-US" sz="1700" dirty="0"/>
              <a:t>Variable-length data</a:t>
            </a:r>
          </a:p>
          <a:p>
            <a:r>
              <a:rPr lang="en-US" sz="1700" dirty="0"/>
              <a:t>E.g. dynamically allocated arrays</a:t>
            </a:r>
          </a:p>
          <a:p>
            <a:r>
              <a:rPr lang="en-US" sz="1700" dirty="0"/>
              <a:t>The storage for these arrays is not part of the activation record, only a pointer to the beginning of each array appears in the activation record</a:t>
            </a:r>
          </a:p>
          <a:p>
            <a:r>
              <a:rPr lang="en-US" sz="1700" dirty="0"/>
              <a:t>Procedure ‘p’ has 3 local arrays. The storage for these arrays is not part of the activation record for p; only a pointer to the beginning of each array appears in the activation record. </a:t>
            </a:r>
          </a:p>
          <a:p>
            <a:r>
              <a:rPr lang="en-US" sz="1700" dirty="0"/>
              <a:t>The relative addresses of these pointers are known at compile time, so the target code can access array elements through the pointers</a:t>
            </a:r>
          </a:p>
          <a:p>
            <a:endParaRPr lang="en-IN" sz="1700" dirty="0"/>
          </a:p>
        </p:txBody>
      </p:sp>
      <p:sp>
        <p:nvSpPr>
          <p:cNvPr id="18" name="Rectangle 17">
            <a:extLst>
              <a:ext uri="{FF2B5EF4-FFF2-40B4-BE49-F238E27FC236}">
                <a16:creationId xmlns:a16="http://schemas.microsoft.com/office/drawing/2014/main" xmlns=""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CDE6A103-23A6-41FB-9B39-AE105E3EA948}"/>
              </a:ext>
            </a:extLst>
          </p:cNvPr>
          <p:cNvPicPr>
            <a:picLocks noChangeAspect="1" noChangeArrowheads="1"/>
          </p:cNvPicPr>
          <p:nvPr/>
        </p:nvPicPr>
        <p:blipFill rotWithShape="1">
          <a:blip r:embed="rId2"/>
          <a:srcRect l="4836" r="1" b="1"/>
          <a:stretch/>
        </p:blipFill>
        <p:spPr bwMode="auto">
          <a:xfrm>
            <a:off x="5977788" y="799352"/>
            <a:ext cx="5425410" cy="5259296"/>
          </a:xfrm>
          <a:prstGeom prst="rect">
            <a:avLst/>
          </a:prstGeom>
          <a:noFill/>
        </p:spPr>
      </p:pic>
    </p:spTree>
    <p:extLst>
      <p:ext uri="{BB962C8B-B14F-4D97-AF65-F5344CB8AC3E}">
        <p14:creationId xmlns:p14="http://schemas.microsoft.com/office/powerpoint/2010/main" val="32060472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BF61EA3-B236-439E-9C0B-340980D56B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8FAF094-D087-493F-8DF9-A486C2D6BBA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xmlns="" id="{8D7C88D8-5509-4514-925A-9CE148E5CB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7275593D-F75E-4426-AE3E-2CDEFD228D2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xmlns=""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5EFE5888-0D5C-424F-8B2F-9C1AE985ECC3}"/>
              </a:ext>
            </a:extLst>
          </p:cNvPr>
          <p:cNvSpPr>
            <a:spLocks noGrp="1"/>
          </p:cNvSpPr>
          <p:nvPr>
            <p:ph idx="1"/>
          </p:nvPr>
        </p:nvSpPr>
        <p:spPr>
          <a:xfrm>
            <a:off x="793660" y="2599509"/>
            <a:ext cx="10143668" cy="3435531"/>
          </a:xfrm>
        </p:spPr>
        <p:txBody>
          <a:bodyPr anchor="ctr">
            <a:normAutofit/>
          </a:bodyPr>
          <a:lstStyle/>
          <a:p>
            <a:pPr marL="0" indent="0">
              <a:buNone/>
            </a:pPr>
            <a:r>
              <a:rPr lang="en-US" sz="2400"/>
              <a:t>Dangling reference</a:t>
            </a:r>
          </a:p>
          <a:p>
            <a:r>
              <a:rPr lang="en-US" sz="2400"/>
              <a:t>A reference to storage that has been deallocated</a:t>
            </a:r>
          </a:p>
          <a:p>
            <a:r>
              <a:rPr lang="en-US" sz="2400"/>
              <a:t>Logical error since the value of deallocated storage is undefined according to the semantics of most languages</a:t>
            </a:r>
          </a:p>
          <a:p>
            <a:r>
              <a:rPr lang="en-US" sz="2400"/>
              <a:t>Since that storage may later be allocated to another datum, mysterious bugs can appear in programs with dangling references</a:t>
            </a:r>
          </a:p>
          <a:p>
            <a:endParaRPr lang="en-IN" sz="2400"/>
          </a:p>
        </p:txBody>
      </p:sp>
    </p:spTree>
    <p:extLst>
      <p:ext uri="{BB962C8B-B14F-4D97-AF65-F5344CB8AC3E}">
        <p14:creationId xmlns:p14="http://schemas.microsoft.com/office/powerpoint/2010/main" val="3019337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77A318-9A74-4576-B422-62CB6A595D95}"/>
              </a:ext>
            </a:extLst>
          </p:cNvPr>
          <p:cNvSpPr>
            <a:spLocks noGrp="1"/>
          </p:cNvSpPr>
          <p:nvPr>
            <p:ph type="title"/>
          </p:nvPr>
        </p:nvSpPr>
        <p:spPr/>
        <p:txBody>
          <a:bodyPr/>
          <a:lstStyle/>
          <a:p>
            <a:r>
              <a:rPr lang="en-IN" dirty="0"/>
              <a:t>Three-Address code</a:t>
            </a:r>
          </a:p>
        </p:txBody>
      </p:sp>
      <p:pic>
        <p:nvPicPr>
          <p:cNvPr id="5" name="Picture 4">
            <a:extLst>
              <a:ext uri="{FF2B5EF4-FFF2-40B4-BE49-F238E27FC236}">
                <a16:creationId xmlns:a16="http://schemas.microsoft.com/office/drawing/2014/main" xmlns="" id="{C477C229-43C9-40A4-9818-5353C6DA788E}"/>
              </a:ext>
            </a:extLst>
          </p:cNvPr>
          <p:cNvPicPr>
            <a:picLocks noChangeAspect="1"/>
          </p:cNvPicPr>
          <p:nvPr/>
        </p:nvPicPr>
        <p:blipFill>
          <a:blip r:embed="rId2"/>
          <a:stretch>
            <a:fillRect/>
          </a:stretch>
        </p:blipFill>
        <p:spPr>
          <a:xfrm>
            <a:off x="838199" y="1366837"/>
            <a:ext cx="8098573" cy="5378347"/>
          </a:xfrm>
          <a:prstGeom prst="rect">
            <a:avLst/>
          </a:prstGeom>
        </p:spPr>
      </p:pic>
      <p:cxnSp>
        <p:nvCxnSpPr>
          <p:cNvPr id="4" name="Straight Connector 3">
            <a:extLst>
              <a:ext uri="{FF2B5EF4-FFF2-40B4-BE49-F238E27FC236}">
                <a16:creationId xmlns:a16="http://schemas.microsoft.com/office/drawing/2014/main" xmlns="" id="{EA4ACC19-54F8-49C3-A4F8-65DBC53070DF}"/>
              </a:ext>
            </a:extLst>
          </p:cNvPr>
          <p:cNvCxnSpPr/>
          <p:nvPr/>
        </p:nvCxnSpPr>
        <p:spPr>
          <a:xfrm>
            <a:off x="6813395" y="3657600"/>
            <a:ext cx="89209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xmlns="" id="{83E7FF06-1E4A-413C-B67B-B96FE27ED2AD}"/>
              </a:ext>
            </a:extLst>
          </p:cNvPr>
          <p:cNvSpPr/>
          <p:nvPr/>
        </p:nvSpPr>
        <p:spPr>
          <a:xfrm>
            <a:off x="1271239" y="4092498"/>
            <a:ext cx="2252546" cy="825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57972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6B03DC4D-3559-4AE5-9AE5-286CE8D2D431}"/>
              </a:ext>
            </a:extLst>
          </p:cNvPr>
          <p:cNvPicPr>
            <a:picLocks noChangeAspect="1" noChangeArrowheads="1"/>
          </p:cNvPicPr>
          <p:nvPr/>
        </p:nvPicPr>
        <p:blipFill>
          <a:blip r:embed="rId2"/>
          <a:stretch>
            <a:fillRect/>
          </a:stretch>
        </p:blipFill>
        <p:spPr bwMode="auto">
          <a:xfrm>
            <a:off x="643467" y="729996"/>
            <a:ext cx="10905066" cy="5398006"/>
          </a:xfrm>
          <a:prstGeom prst="rect">
            <a:avLst/>
          </a:prstGeom>
          <a:noFill/>
          <a:ln>
            <a:noFill/>
          </a:ln>
        </p:spPr>
      </p:pic>
      <p:sp>
        <p:nvSpPr>
          <p:cNvPr id="22" name="Isosceles Triangle 21">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2344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xmlns="" id="{1DC1FD2D-7C87-436F-A65B-D93CD7558833}"/>
              </a:ext>
            </a:extLst>
          </p:cNvPr>
          <p:cNvSpPr>
            <a:spLocks noGrp="1"/>
          </p:cNvSpPr>
          <p:nvPr>
            <p:ph idx="1"/>
          </p:nvPr>
        </p:nvSpPr>
        <p:spPr>
          <a:xfrm>
            <a:off x="643467" y="1782981"/>
            <a:ext cx="10905066" cy="4393982"/>
          </a:xfrm>
        </p:spPr>
        <p:txBody>
          <a:bodyPr>
            <a:normAutofit/>
          </a:bodyPr>
          <a:lstStyle/>
          <a:p>
            <a:r>
              <a:rPr lang="en-US" sz="2000"/>
              <a:t>Heap allocation</a:t>
            </a:r>
          </a:p>
          <a:p>
            <a:r>
              <a:rPr lang="en-US" sz="2000"/>
              <a:t>The stack allocation strategy cannot be used if either of the following is possible:</a:t>
            </a:r>
          </a:p>
          <a:p>
            <a:pPr marL="514350" indent="-514350">
              <a:buAutoNum type="arabicParenR"/>
            </a:pPr>
            <a:r>
              <a:rPr lang="en-US" sz="2000"/>
              <a:t>The values of local names must be retained when an activation ends</a:t>
            </a:r>
          </a:p>
          <a:p>
            <a:pPr marL="514350" indent="-514350">
              <a:buAutoNum type="arabicParenR"/>
            </a:pPr>
            <a:r>
              <a:rPr lang="en-US" sz="2000"/>
              <a:t>A called activation outlives the caller. This cannot occur for languages where activation trees correctly depict the flow of control between procedures</a:t>
            </a:r>
          </a:p>
          <a:p>
            <a:pPr marL="514350" indent="-514350">
              <a:buNone/>
            </a:pPr>
            <a:endParaRPr lang="en-US" sz="2000"/>
          </a:p>
          <a:p>
            <a:pPr marL="514350" indent="-514350"/>
            <a:r>
              <a:rPr lang="en-US" sz="2000"/>
              <a:t>In each of the above cases, the deallocation of activation records need not occur in a last-in first-out fashion, so storage cannot be organized as a stack</a:t>
            </a:r>
          </a:p>
          <a:p>
            <a:endParaRPr lang="en-IN" sz="2000"/>
          </a:p>
        </p:txBody>
      </p:sp>
      <p:sp>
        <p:nvSpPr>
          <p:cNvPr id="10" name="Rectangle 9">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393396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descr="Box">
            <a:extLst>
              <a:ext uri="{FF2B5EF4-FFF2-40B4-BE49-F238E27FC236}">
                <a16:creationId xmlns:a16="http://schemas.microsoft.com/office/drawing/2014/main" xmlns="" id="{6A8E9207-30C0-4211-AB1B-37122C478C4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xmlns="" id="{6E76E09A-9809-44BF-95B2-D1852043079D}"/>
              </a:ext>
            </a:extLst>
          </p:cNvPr>
          <p:cNvSpPr>
            <a:spLocks noGrp="1"/>
          </p:cNvSpPr>
          <p:nvPr>
            <p:ph idx="1"/>
          </p:nvPr>
        </p:nvSpPr>
        <p:spPr>
          <a:xfrm>
            <a:off x="838200" y="1825625"/>
            <a:ext cx="10515600" cy="4351338"/>
          </a:xfrm>
        </p:spPr>
        <p:txBody>
          <a:bodyPr>
            <a:normAutofit/>
          </a:bodyPr>
          <a:lstStyle/>
          <a:p>
            <a:r>
              <a:rPr lang="en-US" dirty="0"/>
              <a:t>Heap allocation parcels out pieces of contiguous storage as needed for activation records or other objects</a:t>
            </a:r>
          </a:p>
          <a:p>
            <a:r>
              <a:rPr lang="en-US" dirty="0"/>
              <a:t>Pieces may be deallocated in any order, so over time the heap will consist of alternate areas that are free and in use</a:t>
            </a:r>
          </a:p>
          <a:p>
            <a:r>
              <a:rPr lang="en-US" dirty="0"/>
              <a:t>If a retained activation record is deallocated, there will be free space in the heap.</a:t>
            </a:r>
          </a:p>
          <a:p>
            <a:r>
              <a:rPr lang="en-US" dirty="0"/>
              <a:t>It is left to the heap manager to make use of this space</a:t>
            </a:r>
          </a:p>
          <a:p>
            <a:endParaRPr lang="en-IN" dirty="0"/>
          </a:p>
        </p:txBody>
      </p:sp>
    </p:spTree>
    <p:extLst>
      <p:ext uri="{BB962C8B-B14F-4D97-AF65-F5344CB8AC3E}">
        <p14:creationId xmlns:p14="http://schemas.microsoft.com/office/powerpoint/2010/main" val="15677703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xmlns="" id="{6459D868-F4A3-477F-9829-E486A0929279}"/>
              </a:ext>
            </a:extLst>
          </p:cNvPr>
          <p:cNvPicPr>
            <a:picLocks noChangeAspect="1" noChangeArrowheads="1"/>
          </p:cNvPicPr>
          <p:nvPr/>
        </p:nvPicPr>
        <p:blipFill>
          <a:blip r:embed="rId2"/>
          <a:srcRect/>
          <a:stretch>
            <a:fillRect/>
          </a:stretch>
        </p:blipFill>
        <p:spPr bwMode="auto">
          <a:xfrm>
            <a:off x="1014767" y="374247"/>
            <a:ext cx="7291925" cy="5535234"/>
          </a:xfrm>
          <a:prstGeom prst="rect">
            <a:avLst/>
          </a:prstGeom>
          <a:noFill/>
          <a:ln w="9525">
            <a:noFill/>
            <a:miter lim="800000"/>
            <a:headEnd/>
            <a:tailEnd/>
          </a:ln>
          <a:effectLst/>
        </p:spPr>
      </p:pic>
    </p:spTree>
    <p:extLst>
      <p:ext uri="{BB962C8B-B14F-4D97-AF65-F5344CB8AC3E}">
        <p14:creationId xmlns:p14="http://schemas.microsoft.com/office/powerpoint/2010/main" val="33204548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4F2C9D-011E-4A84-B03C-9C3C14DD0E27}"/>
              </a:ext>
            </a:extLst>
          </p:cNvPr>
          <p:cNvSpPr>
            <a:spLocks noGrp="1"/>
          </p:cNvSpPr>
          <p:nvPr>
            <p:ph type="title"/>
          </p:nvPr>
        </p:nvSpPr>
        <p:spPr/>
        <p:txBody>
          <a:bodyPr/>
          <a:lstStyle/>
          <a:p>
            <a:r>
              <a:rPr lang="en-IN" dirty="0"/>
              <a:t>Questions</a:t>
            </a:r>
          </a:p>
        </p:txBody>
      </p:sp>
      <p:pic>
        <p:nvPicPr>
          <p:cNvPr id="5" name="Picture 4">
            <a:extLst>
              <a:ext uri="{FF2B5EF4-FFF2-40B4-BE49-F238E27FC236}">
                <a16:creationId xmlns:a16="http://schemas.microsoft.com/office/drawing/2014/main" xmlns="" id="{3D47CD43-D5F7-4C87-AA1D-5D29DA1B10C4}"/>
              </a:ext>
            </a:extLst>
          </p:cNvPr>
          <p:cNvPicPr>
            <a:picLocks noChangeAspect="1"/>
          </p:cNvPicPr>
          <p:nvPr/>
        </p:nvPicPr>
        <p:blipFill>
          <a:blip r:embed="rId2"/>
          <a:stretch>
            <a:fillRect/>
          </a:stretch>
        </p:blipFill>
        <p:spPr>
          <a:xfrm>
            <a:off x="274431" y="2399224"/>
            <a:ext cx="11191875" cy="381000"/>
          </a:xfrm>
          <a:prstGeom prst="rect">
            <a:avLst/>
          </a:prstGeom>
        </p:spPr>
      </p:pic>
      <p:pic>
        <p:nvPicPr>
          <p:cNvPr id="7" name="Picture 6">
            <a:extLst>
              <a:ext uri="{FF2B5EF4-FFF2-40B4-BE49-F238E27FC236}">
                <a16:creationId xmlns:a16="http://schemas.microsoft.com/office/drawing/2014/main" xmlns="" id="{E26F206D-8857-43A9-AEB1-F0D3EC263830}"/>
              </a:ext>
            </a:extLst>
          </p:cNvPr>
          <p:cNvPicPr>
            <a:picLocks noChangeAspect="1"/>
          </p:cNvPicPr>
          <p:nvPr/>
        </p:nvPicPr>
        <p:blipFill>
          <a:blip r:embed="rId3"/>
          <a:stretch>
            <a:fillRect/>
          </a:stretch>
        </p:blipFill>
        <p:spPr>
          <a:xfrm>
            <a:off x="1426956" y="1690688"/>
            <a:ext cx="10039350" cy="476250"/>
          </a:xfrm>
          <a:prstGeom prst="rect">
            <a:avLst/>
          </a:prstGeom>
        </p:spPr>
      </p:pic>
    </p:spTree>
    <p:extLst>
      <p:ext uri="{BB962C8B-B14F-4D97-AF65-F5344CB8AC3E}">
        <p14:creationId xmlns:p14="http://schemas.microsoft.com/office/powerpoint/2010/main" val="11632071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28B494-EA0C-49FD-96F1-44C33BF90A8B}"/>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a16="http://schemas.microsoft.com/office/drawing/2014/main" xmlns="" id="{F3D0F805-A24C-4EA9-9585-F165611630DB}"/>
              </a:ext>
            </a:extLst>
          </p:cNvPr>
          <p:cNvGraphicFramePr>
            <a:graphicFrameLocks noGrp="1"/>
          </p:cNvGraphicFramePr>
          <p:nvPr>
            <p:ph idx="1"/>
            <p:extLst>
              <p:ext uri="{D42A27DB-BD31-4B8C-83A1-F6EECF244321}">
                <p14:modId xmlns:p14="http://schemas.microsoft.com/office/powerpoint/2010/main" val="216413873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a16="http://schemas.microsoft.com/office/drawing/2014/main" xmlns="" id="{1B88070F-BDAB-49A9-99A7-17F4569D252F}"/>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123609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ACA2EA0-FFD3-42EC-9406-B595015ED9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D5288BCE-665C-472A-8C43-664BCFA31E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xmlns="" id="{7FB983B5-AA65-469A-AA57-CFB4EE8FB374}"/>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kern="1200">
                <a:solidFill>
                  <a:schemeClr val="tx1"/>
                </a:solidFill>
                <a:latin typeface="+mj-lt"/>
                <a:ea typeface="+mj-ea"/>
                <a:cs typeface="+mj-cs"/>
              </a:rPr>
              <a:t>Chapter 9: Symbol Tables</a:t>
            </a:r>
          </a:p>
        </p:txBody>
      </p:sp>
      <p:sp>
        <p:nvSpPr>
          <p:cNvPr id="12" name="Rectangle: Rounded Corners 11">
            <a:extLst>
              <a:ext uri="{FF2B5EF4-FFF2-40B4-BE49-F238E27FC236}">
                <a16:creationId xmlns:a16="http://schemas.microsoft.com/office/drawing/2014/main" xmlns="" id="{46C57131-53A7-4C1A-BEA8-25F06A06AD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5677BC6F-8D7D-434E-8279-F11ED9F45298}"/>
              </a:ext>
            </a:extLst>
          </p:cNvPr>
          <p:cNvSpPr>
            <a:spLocks noGrp="1"/>
          </p:cNvSpPr>
          <p:nvPr>
            <p:ph idx="1"/>
          </p:nvPr>
        </p:nvSpPr>
        <p:spPr>
          <a:xfrm>
            <a:off x="2566988" y="3962400"/>
            <a:ext cx="7058025" cy="581025"/>
          </a:xfrm>
        </p:spPr>
        <p:txBody>
          <a:bodyPr vert="horz" lIns="91440" tIns="45720" rIns="91440" bIns="45720" rtlCol="0" anchor="ctr">
            <a:normAutofit fontScale="92500" lnSpcReduction="20000"/>
          </a:bodyPr>
          <a:lstStyle/>
          <a:p>
            <a:pPr marL="0" indent="0" algn="ctr">
              <a:buNone/>
            </a:pPr>
            <a:r>
              <a:rPr lang="en-US" sz="2400" kern="1200" dirty="0">
                <a:solidFill>
                  <a:srgbClr val="FFFFFF"/>
                </a:solidFill>
                <a:latin typeface="+mn-lt"/>
                <a:ea typeface="+mn-ea"/>
                <a:cs typeface="+mn-cs"/>
              </a:rPr>
              <a:t>from </a:t>
            </a:r>
            <a:r>
              <a:rPr lang="en-GB" sz="2400" dirty="0">
                <a:solidFill>
                  <a:srgbClr val="000000"/>
                </a:solidFill>
              </a:rPr>
              <a:t>Aho and Ulman ; Principles of Compiler Design; Narosa publishing House, ISBN: 81-85015-61-9</a:t>
            </a: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7063691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B48CD3A-63B7-4821-9906-9EFFA268F787}"/>
              </a:ext>
            </a:extLst>
          </p:cNvPr>
          <p:cNvPicPr>
            <a:picLocks noChangeAspect="1"/>
          </p:cNvPicPr>
          <p:nvPr/>
        </p:nvPicPr>
        <p:blipFill>
          <a:blip r:embed="rId2"/>
          <a:stretch>
            <a:fillRect/>
          </a:stretch>
        </p:blipFill>
        <p:spPr>
          <a:xfrm>
            <a:off x="1782233" y="987427"/>
            <a:ext cx="7729902" cy="5408048"/>
          </a:xfrm>
          <a:prstGeom prst="rect">
            <a:avLst/>
          </a:prstGeom>
        </p:spPr>
      </p:pic>
    </p:spTree>
    <p:extLst>
      <p:ext uri="{BB962C8B-B14F-4D97-AF65-F5344CB8AC3E}">
        <p14:creationId xmlns:p14="http://schemas.microsoft.com/office/powerpoint/2010/main" val="21185310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CA4F67-2465-44A3-A862-97CCF9563F50}"/>
              </a:ext>
            </a:extLst>
          </p:cNvPr>
          <p:cNvSpPr>
            <a:spLocks noGrp="1"/>
          </p:cNvSpPr>
          <p:nvPr>
            <p:ph type="title"/>
          </p:nvPr>
        </p:nvSpPr>
        <p:spPr/>
        <p:txBody>
          <a:bodyPr/>
          <a:lstStyle/>
          <a:p>
            <a:r>
              <a:rPr lang="en-IN" dirty="0"/>
              <a:t>Significance of symbol table</a:t>
            </a:r>
          </a:p>
        </p:txBody>
      </p:sp>
      <p:sp>
        <p:nvSpPr>
          <p:cNvPr id="3" name="Content Placeholder 2">
            <a:extLst>
              <a:ext uri="{FF2B5EF4-FFF2-40B4-BE49-F238E27FC236}">
                <a16:creationId xmlns:a16="http://schemas.microsoft.com/office/drawing/2014/main" xmlns="" id="{53C88D76-8D56-4EC0-80B4-02DD5F105603}"/>
              </a:ext>
            </a:extLst>
          </p:cNvPr>
          <p:cNvSpPr>
            <a:spLocks noGrp="1"/>
          </p:cNvSpPr>
          <p:nvPr>
            <p:ph idx="1"/>
          </p:nvPr>
        </p:nvSpPr>
        <p:spPr/>
        <p:txBody>
          <a:bodyPr>
            <a:normAutofit lnSpcReduction="10000"/>
          </a:bodyPr>
          <a:lstStyle/>
          <a:p>
            <a:r>
              <a:rPr lang="en-IN" dirty="0"/>
              <a:t>Purpose – to provide a unique fixed-length encoding for the identifiers (and possibly the keywords) occurring in a program</a:t>
            </a:r>
          </a:p>
          <a:p>
            <a:r>
              <a:rPr lang="en-IN" dirty="0"/>
              <a:t>Only a tiny fraction of the possible identifiers occur in a program</a:t>
            </a:r>
          </a:p>
          <a:p>
            <a:r>
              <a:rPr lang="en-IN" dirty="0"/>
              <a:t>A shorter encoding suffices</a:t>
            </a:r>
          </a:p>
          <a:p>
            <a:r>
              <a:rPr lang="en-IN" dirty="0"/>
              <a:t>Symbol table must uniquely map the identifier into this encoding</a:t>
            </a:r>
          </a:p>
          <a:p>
            <a:r>
              <a:rPr lang="en-IN" dirty="0"/>
              <a:t>If the entire set of identifiers is not known a priori then such a mapping can be achieved only by comparing each input character string against those already encountered</a:t>
            </a:r>
          </a:p>
          <a:p>
            <a:r>
              <a:rPr lang="en-IN" i="1" dirty="0"/>
              <a:t>Symbol table links machine addresses to source code items e.g. variables, procedures, or lines in a source file.</a:t>
            </a:r>
          </a:p>
        </p:txBody>
      </p:sp>
    </p:spTree>
    <p:extLst>
      <p:ext uri="{BB962C8B-B14F-4D97-AF65-F5344CB8AC3E}">
        <p14:creationId xmlns:p14="http://schemas.microsoft.com/office/powerpoint/2010/main" val="42891592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457FE827-EE3F-4D79-AB6D-779A36D5671C}"/>
              </a:ext>
            </a:extLst>
          </p:cNvPr>
          <p:cNvSpPr>
            <a:spLocks noGrp="1"/>
          </p:cNvSpPr>
          <p:nvPr>
            <p:ph idx="1"/>
          </p:nvPr>
        </p:nvSpPr>
        <p:spPr>
          <a:xfrm>
            <a:off x="1115568" y="2481943"/>
            <a:ext cx="10168128" cy="3695020"/>
          </a:xfrm>
        </p:spPr>
        <p:txBody>
          <a:bodyPr>
            <a:normAutofit/>
          </a:bodyPr>
          <a:lstStyle/>
          <a:p>
            <a:r>
              <a:rPr lang="en-IN" sz="2000"/>
              <a:t>Compiler needs to collect and use information about the names appearing in the source program</a:t>
            </a:r>
          </a:p>
          <a:p>
            <a:r>
              <a:rPr lang="en-IN" sz="2000"/>
              <a:t>This information is entered into a data structure called a symbol table</a:t>
            </a:r>
          </a:p>
          <a:p>
            <a:r>
              <a:rPr lang="en-IN" sz="2000"/>
              <a:t>Information collected about a name includes:</a:t>
            </a:r>
          </a:p>
          <a:p>
            <a:pPr lvl="1"/>
            <a:r>
              <a:rPr lang="en-IN" sz="2000"/>
              <a:t>String of characters by which it is denoted. And an indication of which block it belongs to</a:t>
            </a:r>
          </a:p>
          <a:p>
            <a:pPr lvl="1"/>
            <a:r>
              <a:rPr lang="en-IN" sz="2000"/>
              <a:t>Type (int/real/string). Is it a label, formal parameter, array…</a:t>
            </a:r>
          </a:p>
          <a:p>
            <a:pPr lvl="1"/>
            <a:r>
              <a:rPr lang="en-IN" sz="2000"/>
              <a:t>Form (simple/structure)</a:t>
            </a:r>
          </a:p>
          <a:p>
            <a:pPr lvl="1"/>
            <a:r>
              <a:rPr lang="en-IN" sz="2000"/>
              <a:t>Location in memory, possibly an offset describing the position in storage to be allocated for the name</a:t>
            </a:r>
          </a:p>
          <a:p>
            <a:pPr lvl="1"/>
            <a:r>
              <a:rPr lang="en-IN" sz="2000"/>
              <a:t>Other attributes depending on the language</a:t>
            </a:r>
          </a:p>
        </p:txBody>
      </p:sp>
    </p:spTree>
    <p:extLst>
      <p:ext uri="{BB962C8B-B14F-4D97-AF65-F5344CB8AC3E}">
        <p14:creationId xmlns:p14="http://schemas.microsoft.com/office/powerpoint/2010/main" val="189397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522200F-A465-4998-A5D2-D0B84A1760AF}"/>
              </a:ext>
            </a:extLst>
          </p:cNvPr>
          <p:cNvPicPr>
            <a:picLocks noChangeAspect="1"/>
          </p:cNvPicPr>
          <p:nvPr/>
        </p:nvPicPr>
        <p:blipFill>
          <a:blip r:embed="rId2"/>
          <a:stretch>
            <a:fillRect/>
          </a:stretch>
        </p:blipFill>
        <p:spPr>
          <a:xfrm>
            <a:off x="1214376" y="889474"/>
            <a:ext cx="9972728" cy="725570"/>
          </a:xfrm>
          <a:prstGeom prst="rect">
            <a:avLst/>
          </a:prstGeom>
        </p:spPr>
      </p:pic>
      <p:pic>
        <p:nvPicPr>
          <p:cNvPr id="7" name="Picture 6">
            <a:extLst>
              <a:ext uri="{FF2B5EF4-FFF2-40B4-BE49-F238E27FC236}">
                <a16:creationId xmlns:a16="http://schemas.microsoft.com/office/drawing/2014/main" xmlns="" id="{68C1F1B4-F497-42BC-B09B-5EB41CA4021E}"/>
              </a:ext>
            </a:extLst>
          </p:cNvPr>
          <p:cNvPicPr>
            <a:picLocks noChangeAspect="1"/>
          </p:cNvPicPr>
          <p:nvPr/>
        </p:nvPicPr>
        <p:blipFill>
          <a:blip r:embed="rId3"/>
          <a:stretch>
            <a:fillRect/>
          </a:stretch>
        </p:blipFill>
        <p:spPr>
          <a:xfrm>
            <a:off x="5018048" y="2523281"/>
            <a:ext cx="6931381" cy="3007724"/>
          </a:xfrm>
          <a:prstGeom prst="rect">
            <a:avLst/>
          </a:prstGeom>
        </p:spPr>
      </p:pic>
      <p:pic>
        <p:nvPicPr>
          <p:cNvPr id="9" name="Picture 8">
            <a:extLst>
              <a:ext uri="{FF2B5EF4-FFF2-40B4-BE49-F238E27FC236}">
                <a16:creationId xmlns:a16="http://schemas.microsoft.com/office/drawing/2014/main" xmlns="" id="{B19E0A5E-B15E-462B-BB88-85190CDFF6D4}"/>
              </a:ext>
            </a:extLst>
          </p:cNvPr>
          <p:cNvPicPr>
            <a:picLocks noChangeAspect="1"/>
          </p:cNvPicPr>
          <p:nvPr/>
        </p:nvPicPr>
        <p:blipFill>
          <a:blip r:embed="rId4"/>
          <a:stretch>
            <a:fillRect/>
          </a:stretch>
        </p:blipFill>
        <p:spPr>
          <a:xfrm>
            <a:off x="311480" y="2696812"/>
            <a:ext cx="4610100" cy="2343150"/>
          </a:xfrm>
          <a:prstGeom prst="rect">
            <a:avLst/>
          </a:prstGeom>
        </p:spPr>
      </p:pic>
    </p:spTree>
    <p:extLst>
      <p:ext uri="{BB962C8B-B14F-4D97-AF65-F5344CB8AC3E}">
        <p14:creationId xmlns:p14="http://schemas.microsoft.com/office/powerpoint/2010/main" val="22279905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B34494BF-906D-49CD-99C0-92ACC32E31BA}"/>
              </a:ext>
            </a:extLst>
          </p:cNvPr>
          <p:cNvSpPr>
            <a:spLocks noGrp="1"/>
          </p:cNvSpPr>
          <p:nvPr>
            <p:ph idx="1"/>
          </p:nvPr>
        </p:nvSpPr>
        <p:spPr>
          <a:xfrm>
            <a:off x="1115568" y="2481943"/>
            <a:ext cx="10168128" cy="3695020"/>
          </a:xfrm>
        </p:spPr>
        <p:txBody>
          <a:bodyPr>
            <a:normAutofit/>
          </a:bodyPr>
          <a:lstStyle/>
          <a:p>
            <a:r>
              <a:rPr lang="en-IN" sz="2200"/>
              <a:t>Each entry in the symbol table is a pair of the form (name, information)</a:t>
            </a:r>
          </a:p>
          <a:p>
            <a:r>
              <a:rPr lang="en-IN" sz="2200"/>
              <a:t>Each time a name is encountered, the symbol table is searched to see whether that name has been seen previously</a:t>
            </a:r>
          </a:p>
          <a:p>
            <a:r>
              <a:rPr lang="en-IN" sz="2200"/>
              <a:t>If the name is new, it is entered into the table</a:t>
            </a:r>
          </a:p>
          <a:p>
            <a:r>
              <a:rPr lang="en-IN" sz="2200"/>
              <a:t>Information about that name is entered into the table during lexical and syntactic analysis</a:t>
            </a:r>
          </a:p>
        </p:txBody>
      </p:sp>
    </p:spTree>
    <p:extLst>
      <p:ext uri="{BB962C8B-B14F-4D97-AF65-F5344CB8AC3E}">
        <p14:creationId xmlns:p14="http://schemas.microsoft.com/office/powerpoint/2010/main" val="11642519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A78447DF-8E40-4668-A220-64FC29CBD3F2}"/>
              </a:ext>
            </a:extLst>
          </p:cNvPr>
          <p:cNvSpPr>
            <a:spLocks noGrp="1"/>
          </p:cNvSpPr>
          <p:nvPr>
            <p:ph idx="1"/>
          </p:nvPr>
        </p:nvSpPr>
        <p:spPr>
          <a:xfrm>
            <a:off x="1115568" y="2481943"/>
            <a:ext cx="10168128" cy="3695020"/>
          </a:xfrm>
        </p:spPr>
        <p:txBody>
          <a:bodyPr>
            <a:normAutofit/>
          </a:bodyPr>
          <a:lstStyle/>
          <a:p>
            <a:r>
              <a:rPr lang="en-IN" sz="2200"/>
              <a:t>Use of the information collected in the symbol table:</a:t>
            </a:r>
          </a:p>
          <a:p>
            <a:r>
              <a:rPr lang="en-IN" sz="2200"/>
              <a:t>Semantic analysis – to check that uses of names are consistent with their implicit or explicit declarations</a:t>
            </a:r>
          </a:p>
          <a:p>
            <a:r>
              <a:rPr lang="en-IN" sz="2200"/>
              <a:t>Code generation -  to know how much and what kind of run-time storage must be allocated to a name</a:t>
            </a:r>
          </a:p>
          <a:p>
            <a:r>
              <a:rPr lang="en-IN" sz="2200"/>
              <a:t>Code optimisation – to flag temporaries that are used more than once</a:t>
            </a:r>
          </a:p>
          <a:p>
            <a:r>
              <a:rPr lang="en-IN" sz="2200"/>
              <a:t>Error detection and correction – to record whether an error message such as “variable A undefined” has been printed out before</a:t>
            </a:r>
          </a:p>
        </p:txBody>
      </p:sp>
    </p:spTree>
    <p:extLst>
      <p:ext uri="{BB962C8B-B14F-4D97-AF65-F5344CB8AC3E}">
        <p14:creationId xmlns:p14="http://schemas.microsoft.com/office/powerpoint/2010/main" val="33060470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596D42A2-7898-4EDB-8713-9DA3155EE535}"/>
              </a:ext>
            </a:extLst>
          </p:cNvPr>
          <p:cNvSpPr>
            <a:spLocks noGrp="1"/>
          </p:cNvSpPr>
          <p:nvPr>
            <p:ph idx="1"/>
          </p:nvPr>
        </p:nvSpPr>
        <p:spPr>
          <a:xfrm>
            <a:off x="1115568" y="2481943"/>
            <a:ext cx="10168128" cy="3695020"/>
          </a:xfrm>
        </p:spPr>
        <p:txBody>
          <a:bodyPr>
            <a:normAutofit/>
          </a:bodyPr>
          <a:lstStyle/>
          <a:p>
            <a:r>
              <a:rPr lang="en-IN" sz="2200"/>
              <a:t>Issues in the design of a symbol table</a:t>
            </a:r>
          </a:p>
          <a:p>
            <a:pPr lvl="1"/>
            <a:r>
              <a:rPr lang="en-IN" sz="2200"/>
              <a:t>Format of the entries</a:t>
            </a:r>
          </a:p>
          <a:p>
            <a:pPr lvl="1"/>
            <a:r>
              <a:rPr lang="en-IN" sz="2200"/>
              <a:t>Method of access</a:t>
            </a:r>
          </a:p>
          <a:p>
            <a:pPr lvl="1"/>
            <a:r>
              <a:rPr lang="en-IN" sz="2200"/>
              <a:t>Place where they are stored</a:t>
            </a:r>
          </a:p>
          <a:p>
            <a:pPr lvl="1"/>
            <a:r>
              <a:rPr lang="en-IN" sz="2200"/>
              <a:t>In block-structured languages: </a:t>
            </a:r>
          </a:p>
          <a:p>
            <a:pPr lvl="2"/>
            <a:r>
              <a:rPr lang="en-IN" sz="2200"/>
              <a:t>the innermost occurrence of an identifier is always found first, </a:t>
            </a:r>
          </a:p>
          <a:p>
            <a:pPr lvl="2"/>
            <a:r>
              <a:rPr lang="en-IN" sz="2200"/>
              <a:t>Names are removed from the active portion of the symbol table when they are no longer active</a:t>
            </a:r>
          </a:p>
        </p:txBody>
      </p:sp>
    </p:spTree>
    <p:extLst>
      <p:ext uri="{BB962C8B-B14F-4D97-AF65-F5344CB8AC3E}">
        <p14:creationId xmlns:p14="http://schemas.microsoft.com/office/powerpoint/2010/main" val="31866393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F4F4846B-BE92-45E6-8DFE-7800BCE26F07}"/>
              </a:ext>
            </a:extLst>
          </p:cNvPr>
          <p:cNvSpPr>
            <a:spLocks noGrp="1"/>
          </p:cNvSpPr>
          <p:nvPr>
            <p:ph type="title"/>
          </p:nvPr>
        </p:nvSpPr>
        <p:spPr>
          <a:xfrm>
            <a:off x="1115568" y="548640"/>
            <a:ext cx="10168128" cy="1179576"/>
          </a:xfrm>
        </p:spPr>
        <p:txBody>
          <a:bodyPr>
            <a:normAutofit/>
          </a:bodyPr>
          <a:lstStyle/>
          <a:p>
            <a:r>
              <a:rPr lang="en-IN" sz="4000"/>
              <a:t>9.1 The contents of a symbol table</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3CA6ACCB-672C-4B93-8363-629AB3C49AFF}"/>
              </a:ext>
            </a:extLst>
          </p:cNvPr>
          <p:cNvSpPr>
            <a:spLocks noGrp="1"/>
          </p:cNvSpPr>
          <p:nvPr>
            <p:ph idx="1"/>
          </p:nvPr>
        </p:nvSpPr>
        <p:spPr>
          <a:xfrm>
            <a:off x="1115568" y="2481943"/>
            <a:ext cx="10168128" cy="3695020"/>
          </a:xfrm>
        </p:spPr>
        <p:txBody>
          <a:bodyPr>
            <a:normAutofit/>
          </a:bodyPr>
          <a:lstStyle/>
          <a:p>
            <a:r>
              <a:rPr lang="en-IN" sz="2200"/>
              <a:t>Symbol table as an ADT</a:t>
            </a:r>
          </a:p>
          <a:p>
            <a:pPr lvl="1"/>
            <a:r>
              <a:rPr lang="en-IN" sz="2200"/>
              <a:t>Table with 2 fields</a:t>
            </a:r>
          </a:p>
          <a:p>
            <a:pPr lvl="2"/>
            <a:r>
              <a:rPr lang="en-IN" sz="2200"/>
              <a:t>Name and information</a:t>
            </a:r>
          </a:p>
          <a:p>
            <a:pPr lvl="1"/>
            <a:r>
              <a:rPr lang="en-IN" sz="2200"/>
              <a:t>Capabilities</a:t>
            </a:r>
          </a:p>
          <a:p>
            <a:pPr marL="1371600" lvl="2" indent="-457200">
              <a:buFont typeface="+mj-lt"/>
              <a:buAutoNum type="arabicPeriod"/>
            </a:pPr>
            <a:r>
              <a:rPr lang="en-US" sz="2200"/>
              <a:t>Determine whether a given name is in the table</a:t>
            </a:r>
            <a:endParaRPr lang="en-IN" sz="2200"/>
          </a:p>
          <a:p>
            <a:pPr marL="1371600" lvl="2" indent="-457200">
              <a:buFont typeface="+mj-lt"/>
              <a:buAutoNum type="arabicPeriod"/>
            </a:pPr>
            <a:r>
              <a:rPr lang="en-US" sz="2200"/>
              <a:t>Add a new name to the table</a:t>
            </a:r>
            <a:endParaRPr lang="en-IN" sz="2200"/>
          </a:p>
          <a:p>
            <a:pPr marL="1371600" lvl="2" indent="-457200">
              <a:buFont typeface="+mj-lt"/>
              <a:buAutoNum type="arabicPeriod"/>
            </a:pPr>
            <a:r>
              <a:rPr lang="en-US" sz="2200"/>
              <a:t>Access the information associated with a given name</a:t>
            </a:r>
            <a:endParaRPr lang="en-IN" sz="2200"/>
          </a:p>
          <a:p>
            <a:pPr marL="1371600" lvl="2" indent="-457200">
              <a:buFont typeface="+mj-lt"/>
              <a:buAutoNum type="arabicPeriod"/>
            </a:pPr>
            <a:r>
              <a:rPr lang="en-US" sz="2200"/>
              <a:t>Add new information for a given name</a:t>
            </a:r>
            <a:endParaRPr lang="en-IN" sz="2200"/>
          </a:p>
          <a:p>
            <a:pPr marL="1371600" lvl="2" indent="-457200">
              <a:buFont typeface="+mj-lt"/>
              <a:buAutoNum type="arabicPeriod"/>
            </a:pPr>
            <a:r>
              <a:rPr lang="en-US" sz="2200"/>
              <a:t>Delete a name or a group of names from the table.</a:t>
            </a:r>
            <a:endParaRPr lang="en-IN" sz="2200"/>
          </a:p>
          <a:p>
            <a:pPr lvl="1"/>
            <a:endParaRPr lang="en-IN" sz="2200"/>
          </a:p>
        </p:txBody>
      </p:sp>
    </p:spTree>
    <p:extLst>
      <p:ext uri="{BB962C8B-B14F-4D97-AF65-F5344CB8AC3E}">
        <p14:creationId xmlns:p14="http://schemas.microsoft.com/office/powerpoint/2010/main" val="2766080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C3D4B5E7-2DE0-4EF0-86AB-37C7EE9E4530}"/>
              </a:ext>
            </a:extLst>
          </p:cNvPr>
          <p:cNvSpPr>
            <a:spLocks noGrp="1"/>
          </p:cNvSpPr>
          <p:nvPr>
            <p:ph idx="1"/>
          </p:nvPr>
        </p:nvSpPr>
        <p:spPr>
          <a:xfrm>
            <a:off x="1115568" y="2481943"/>
            <a:ext cx="10168128" cy="3695020"/>
          </a:xfrm>
        </p:spPr>
        <p:txBody>
          <a:bodyPr>
            <a:normAutofit/>
          </a:bodyPr>
          <a:lstStyle/>
          <a:p>
            <a:r>
              <a:rPr lang="en-US" sz="2200"/>
              <a:t>Chief alternatives to implement a symbol table are:</a:t>
            </a:r>
            <a:endParaRPr lang="en-IN" sz="2200"/>
          </a:p>
          <a:p>
            <a:pPr marL="514350" lvl="0" indent="-514350">
              <a:buFont typeface="+mj-lt"/>
              <a:buAutoNum type="arabicPeriod"/>
            </a:pPr>
            <a:r>
              <a:rPr lang="en-US" sz="2200"/>
              <a:t>Linear list</a:t>
            </a:r>
          </a:p>
          <a:p>
            <a:pPr marL="457200" lvl="1" indent="0">
              <a:buNone/>
            </a:pPr>
            <a:r>
              <a:rPr lang="en-US" sz="2200"/>
              <a:t>	slow to access but simple to implement</a:t>
            </a:r>
            <a:endParaRPr lang="en-IN" sz="2200"/>
          </a:p>
          <a:p>
            <a:pPr marL="514350" lvl="0" indent="-514350">
              <a:buFont typeface="+mj-lt"/>
              <a:buAutoNum type="arabicPeriod"/>
            </a:pPr>
            <a:r>
              <a:rPr lang="en-US" sz="2200"/>
              <a:t>Tree structure</a:t>
            </a:r>
          </a:p>
          <a:p>
            <a:pPr marL="457200" lvl="1" indent="0">
              <a:buNone/>
            </a:pPr>
            <a:r>
              <a:rPr lang="en-IN" sz="2200"/>
              <a:t>	gives intermediate performance</a:t>
            </a:r>
          </a:p>
          <a:p>
            <a:pPr marL="514350" lvl="0" indent="-514350">
              <a:buFont typeface="+mj-lt"/>
              <a:buAutoNum type="arabicPeriod"/>
            </a:pPr>
            <a:r>
              <a:rPr lang="en-US" sz="2200"/>
              <a:t>Hash table</a:t>
            </a:r>
          </a:p>
          <a:p>
            <a:pPr marL="457200" lvl="1" indent="0">
              <a:buNone/>
            </a:pPr>
            <a:r>
              <a:rPr lang="en-US" sz="2200"/>
              <a:t>	Fast but more complex</a:t>
            </a:r>
            <a:endParaRPr lang="en-IN" sz="2200"/>
          </a:p>
          <a:p>
            <a:pPr lvl="1"/>
            <a:endParaRPr lang="en-IN" sz="2200"/>
          </a:p>
        </p:txBody>
      </p:sp>
    </p:spTree>
    <p:extLst>
      <p:ext uri="{BB962C8B-B14F-4D97-AF65-F5344CB8AC3E}">
        <p14:creationId xmlns:p14="http://schemas.microsoft.com/office/powerpoint/2010/main" val="21827365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144A18-F498-4FA3-9B19-D46DD5E7C79E}"/>
              </a:ext>
            </a:extLst>
          </p:cNvPr>
          <p:cNvSpPr>
            <a:spLocks noGrp="1"/>
          </p:cNvSpPr>
          <p:nvPr>
            <p:ph idx="1"/>
          </p:nvPr>
        </p:nvSpPr>
        <p:spPr/>
        <p:txBody>
          <a:bodyPr/>
          <a:lstStyle/>
          <a:p>
            <a:pPr marL="0" indent="0">
              <a:buNone/>
            </a:pPr>
            <a:r>
              <a:rPr lang="en-IN"/>
              <a:t>Names and Symbol-Table records</a:t>
            </a:r>
          </a:p>
          <a:p>
            <a:r>
              <a:rPr lang="en-IN"/>
              <a:t>Simplest way to implement a symbol table is as a linear                          array of records</a:t>
            </a:r>
          </a:p>
          <a:p>
            <a:r>
              <a:rPr lang="en-IN"/>
              <a:t>One record per name</a:t>
            </a:r>
          </a:p>
          <a:p>
            <a:r>
              <a:rPr lang="en-IN"/>
              <a:t>A record normally consists of a known number of                    consecutive words of memory</a:t>
            </a:r>
          </a:p>
          <a:p>
            <a:r>
              <a:rPr lang="en-IN"/>
              <a:t>This method is appropriate if there is a modest upper limit on the length of an identifier</a:t>
            </a:r>
            <a:endParaRPr lang="en-IN" dirty="0"/>
          </a:p>
        </p:txBody>
      </p:sp>
      <p:pic>
        <p:nvPicPr>
          <p:cNvPr id="4" name="Picture 3">
            <a:extLst>
              <a:ext uri="{FF2B5EF4-FFF2-40B4-BE49-F238E27FC236}">
                <a16:creationId xmlns:a16="http://schemas.microsoft.com/office/drawing/2014/main" xmlns="" id="{12187BCD-8F75-4001-B8EF-E8BC26953118}"/>
              </a:ext>
            </a:extLst>
          </p:cNvPr>
          <p:cNvPicPr>
            <a:picLocks noChangeAspect="1"/>
          </p:cNvPicPr>
          <p:nvPr/>
        </p:nvPicPr>
        <p:blipFill>
          <a:blip r:embed="rId2"/>
          <a:stretch>
            <a:fillRect/>
          </a:stretch>
        </p:blipFill>
        <p:spPr>
          <a:xfrm>
            <a:off x="9268879" y="1626919"/>
            <a:ext cx="2681305" cy="2461526"/>
          </a:xfrm>
          <a:prstGeom prst="rect">
            <a:avLst/>
          </a:prstGeom>
        </p:spPr>
      </p:pic>
    </p:spTree>
    <p:extLst>
      <p:ext uri="{BB962C8B-B14F-4D97-AF65-F5344CB8AC3E}">
        <p14:creationId xmlns:p14="http://schemas.microsoft.com/office/powerpoint/2010/main" val="22606964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E511603-4A9B-4DAA-AD57-B923273DA130}"/>
              </a:ext>
            </a:extLst>
          </p:cNvPr>
          <p:cNvSpPr>
            <a:spLocks noGrp="1"/>
          </p:cNvSpPr>
          <p:nvPr>
            <p:ph idx="1"/>
          </p:nvPr>
        </p:nvSpPr>
        <p:spPr/>
        <p:txBody>
          <a:bodyPr>
            <a:normAutofit lnSpcReduction="10000"/>
          </a:bodyPr>
          <a:lstStyle/>
          <a:p>
            <a:r>
              <a:rPr lang="en-IN" dirty="0"/>
              <a:t>If there is no limit on the length of an identifier </a:t>
            </a:r>
            <a:r>
              <a:rPr lang="en-IN" dirty="0" smtClean="0"/>
              <a:t>e.g. </a:t>
            </a:r>
            <a:r>
              <a:rPr lang="en-IN" dirty="0"/>
              <a:t>ALGOL, PL/I</a:t>
            </a:r>
          </a:p>
          <a:p>
            <a:r>
              <a:rPr lang="en-IN" dirty="0"/>
              <a:t>An indirect scheme is better</a:t>
            </a:r>
          </a:p>
          <a:p>
            <a:r>
              <a:rPr lang="en-IN" dirty="0"/>
              <a:t>This indirect scheme permits the size of the name field in the symbol table itself to remain a constant</a:t>
            </a:r>
          </a:p>
          <a:p>
            <a:r>
              <a:rPr lang="en-IN" dirty="0"/>
              <a:t>In the record for DIMPLE there is:</a:t>
            </a:r>
          </a:p>
          <a:p>
            <a:pPr lvl="1"/>
            <a:r>
              <a:rPr lang="en-IN" dirty="0"/>
              <a:t>a pointer to another array of                                                                           characters (the string table), and </a:t>
            </a:r>
          </a:p>
          <a:p>
            <a:pPr lvl="1"/>
            <a:r>
              <a:rPr lang="en-IN" dirty="0"/>
              <a:t>A count (6) giving the length of the                                                                                identifier</a:t>
            </a:r>
          </a:p>
          <a:p>
            <a:r>
              <a:rPr lang="en-IN" dirty="0"/>
              <a:t>The pointer gives the position of the                                                      f                first character of the identifier</a:t>
            </a:r>
          </a:p>
        </p:txBody>
      </p:sp>
      <p:pic>
        <p:nvPicPr>
          <p:cNvPr id="4" name="Picture 3">
            <a:extLst>
              <a:ext uri="{FF2B5EF4-FFF2-40B4-BE49-F238E27FC236}">
                <a16:creationId xmlns:a16="http://schemas.microsoft.com/office/drawing/2014/main" xmlns="" id="{8454B935-7E46-4882-A7B5-AFA39449B02D}"/>
              </a:ext>
            </a:extLst>
          </p:cNvPr>
          <p:cNvPicPr>
            <a:picLocks noChangeAspect="1"/>
          </p:cNvPicPr>
          <p:nvPr/>
        </p:nvPicPr>
        <p:blipFill>
          <a:blip r:embed="rId2"/>
          <a:stretch>
            <a:fillRect/>
          </a:stretch>
        </p:blipFill>
        <p:spPr>
          <a:xfrm>
            <a:off x="6538440" y="3257021"/>
            <a:ext cx="4559356" cy="2716212"/>
          </a:xfrm>
          <a:prstGeom prst="rect">
            <a:avLst/>
          </a:prstGeom>
        </p:spPr>
      </p:pic>
    </p:spTree>
    <p:extLst>
      <p:ext uri="{BB962C8B-B14F-4D97-AF65-F5344CB8AC3E}">
        <p14:creationId xmlns:p14="http://schemas.microsoft.com/office/powerpoint/2010/main" val="13042484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74107828-5353-478A-8EFF-3D12BBCF5BED}"/>
              </a:ext>
            </a:extLst>
          </p:cNvPr>
          <p:cNvSpPr>
            <a:spLocks noGrp="1"/>
          </p:cNvSpPr>
          <p:nvPr>
            <p:ph idx="1"/>
          </p:nvPr>
        </p:nvSpPr>
        <p:spPr>
          <a:xfrm>
            <a:off x="1115568" y="2481943"/>
            <a:ext cx="10168128" cy="3695020"/>
          </a:xfrm>
        </p:spPr>
        <p:txBody>
          <a:bodyPr>
            <a:normAutofit/>
          </a:bodyPr>
          <a:lstStyle/>
          <a:p>
            <a:r>
              <a:rPr lang="en-IN" sz="2200"/>
              <a:t>This use of indirection can save space in representing identifiers over the alternative of allocating in each symbol-table entry the maximum possible amount of space</a:t>
            </a:r>
          </a:p>
        </p:txBody>
      </p:sp>
    </p:spTree>
    <p:extLst>
      <p:ext uri="{BB962C8B-B14F-4D97-AF65-F5344CB8AC3E}">
        <p14:creationId xmlns:p14="http://schemas.microsoft.com/office/powerpoint/2010/main" val="41915813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2C0804A9-002E-4340-9E32-571F746B5EC4}"/>
              </a:ext>
            </a:extLst>
          </p:cNvPr>
          <p:cNvSpPr>
            <a:spLocks noGrp="1"/>
          </p:cNvSpPr>
          <p:nvPr>
            <p:ph idx="1"/>
          </p:nvPr>
        </p:nvSpPr>
        <p:spPr>
          <a:xfrm>
            <a:off x="1115568" y="2481943"/>
            <a:ext cx="10168128" cy="3695020"/>
          </a:xfrm>
        </p:spPr>
        <p:txBody>
          <a:bodyPr>
            <a:normAutofit/>
          </a:bodyPr>
          <a:lstStyle/>
          <a:p>
            <a:pPr marL="0" indent="0">
              <a:buNone/>
            </a:pPr>
            <a:r>
              <a:rPr lang="en-IN" sz="2200" dirty="0"/>
              <a:t>Reusing Symbol-Table space</a:t>
            </a:r>
          </a:p>
          <a:p>
            <a:r>
              <a:rPr lang="en-IN" sz="2200" dirty="0"/>
              <a:t>The identifier used by the programmer to denote a particular name must be preserved in the symbol table </a:t>
            </a:r>
            <a:r>
              <a:rPr lang="en-IN" sz="2200" i="1" dirty="0"/>
              <a:t>until no further references </a:t>
            </a:r>
            <a:r>
              <a:rPr lang="en-IN" sz="2200" dirty="0"/>
              <a:t>to that identifier can possibly denote the same name</a:t>
            </a:r>
          </a:p>
          <a:p>
            <a:r>
              <a:rPr lang="en-IN" sz="2200" dirty="0"/>
              <a:t>A compiler can be designed to run in less space if the space used to store identifiers can be </a:t>
            </a:r>
            <a:r>
              <a:rPr lang="en-IN" sz="2200" i="1" dirty="0"/>
              <a:t>reused</a:t>
            </a:r>
            <a:r>
              <a:rPr lang="en-IN" sz="2200" dirty="0"/>
              <a:t> in subsequent passes</a:t>
            </a:r>
          </a:p>
          <a:p>
            <a:r>
              <a:rPr lang="en-IN" sz="2200" dirty="0"/>
              <a:t>The space taken by the string table could be </a:t>
            </a:r>
            <a:r>
              <a:rPr lang="en-IN" sz="2200" i="1" dirty="0"/>
              <a:t>used for other purposes </a:t>
            </a:r>
            <a:r>
              <a:rPr lang="en-IN" sz="2200" dirty="0"/>
              <a:t>during subsequent passes of the compiler</a:t>
            </a:r>
          </a:p>
          <a:p>
            <a:r>
              <a:rPr lang="en-IN" sz="2200" dirty="0"/>
              <a:t>When a name is declared </a:t>
            </a:r>
            <a:r>
              <a:rPr lang="en-IN" sz="2200" i="1" dirty="0"/>
              <a:t>external</a:t>
            </a:r>
            <a:r>
              <a:rPr lang="en-IN" sz="2200" dirty="0"/>
              <a:t> to the program being compiled, the corresponding identifier must be </a:t>
            </a:r>
            <a:r>
              <a:rPr lang="en-IN" sz="2200" i="1" dirty="0"/>
              <a:t>preserved</a:t>
            </a:r>
          </a:p>
        </p:txBody>
      </p:sp>
    </p:spTree>
    <p:extLst>
      <p:ext uri="{BB962C8B-B14F-4D97-AF65-F5344CB8AC3E}">
        <p14:creationId xmlns:p14="http://schemas.microsoft.com/office/powerpoint/2010/main" val="18732344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0BE5923-2AEE-4997-BA46-CD993F381EB7}"/>
              </a:ext>
            </a:extLst>
          </p:cNvPr>
          <p:cNvSpPr>
            <a:spLocks noGrp="1"/>
          </p:cNvSpPr>
          <p:nvPr>
            <p:ph idx="1"/>
          </p:nvPr>
        </p:nvSpPr>
        <p:spPr>
          <a:xfrm>
            <a:off x="375061" y="534389"/>
            <a:ext cx="5930735" cy="5700156"/>
          </a:xfrm>
        </p:spPr>
        <p:txBody>
          <a:bodyPr>
            <a:normAutofit fontScale="92500"/>
          </a:bodyPr>
          <a:lstStyle/>
          <a:p>
            <a:r>
              <a:rPr lang="en-IN" sz="2800" dirty="0"/>
              <a:t>When a record is used to store identifiers the space can be reclaimed as follows</a:t>
            </a:r>
          </a:p>
          <a:p>
            <a:r>
              <a:rPr lang="en-IN" sz="2800" dirty="0"/>
              <a:t>Use 2 arrays for storing records</a:t>
            </a:r>
          </a:p>
          <a:p>
            <a:r>
              <a:rPr lang="en-IN" sz="2800" dirty="0"/>
              <a:t>If DIMPLE is the i</a:t>
            </a:r>
            <a:r>
              <a:rPr lang="en-IN" sz="2800" baseline="30000" dirty="0"/>
              <a:t>th</a:t>
            </a:r>
            <a:r>
              <a:rPr lang="en-IN" sz="2800" dirty="0"/>
              <a:t> name found, place it in words 2i-1 and 2i of array IDENTIFIERS</a:t>
            </a:r>
          </a:p>
          <a:p>
            <a:r>
              <a:rPr lang="en-IN" sz="2800" dirty="0"/>
              <a:t>If 5 words are used for information, the attributes of DIMPLE will be found in words 5i-4 through 5i of array INFORMATION</a:t>
            </a:r>
          </a:p>
          <a:p>
            <a:r>
              <a:rPr lang="en-IN" sz="2800" dirty="0"/>
              <a:t>The internal representation of DIMPLE is no longer a pointer to the symbol table, but an integer index ‘i’ can be used to access either array </a:t>
            </a:r>
          </a:p>
          <a:p>
            <a:endParaRPr lang="en-IN" dirty="0"/>
          </a:p>
        </p:txBody>
      </p:sp>
      <p:pic>
        <p:nvPicPr>
          <p:cNvPr id="4" name="Content Placeholder 3">
            <a:extLst>
              <a:ext uri="{FF2B5EF4-FFF2-40B4-BE49-F238E27FC236}">
                <a16:creationId xmlns:a16="http://schemas.microsoft.com/office/drawing/2014/main" xmlns="" id="{656DB57E-8B0C-442D-884F-02F9A943A0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9029" y="486888"/>
            <a:ext cx="5234962" cy="3627792"/>
          </a:xfrm>
          <a:prstGeom prst="rect">
            <a:avLst/>
          </a:prstGeom>
        </p:spPr>
      </p:pic>
    </p:spTree>
    <p:extLst>
      <p:ext uri="{BB962C8B-B14F-4D97-AF65-F5344CB8AC3E}">
        <p14:creationId xmlns:p14="http://schemas.microsoft.com/office/powerpoint/2010/main" val="430999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91A093C-748C-44DE-BCD0-AF11E4BF8999}"/>
              </a:ext>
            </a:extLst>
          </p:cNvPr>
          <p:cNvPicPr>
            <a:picLocks noChangeAspect="1"/>
          </p:cNvPicPr>
          <p:nvPr/>
        </p:nvPicPr>
        <p:blipFill>
          <a:blip r:embed="rId2"/>
          <a:stretch>
            <a:fillRect/>
          </a:stretch>
        </p:blipFill>
        <p:spPr>
          <a:xfrm>
            <a:off x="669718" y="606940"/>
            <a:ext cx="9598142" cy="5734483"/>
          </a:xfrm>
          <a:prstGeom prst="rect">
            <a:avLst/>
          </a:prstGeom>
        </p:spPr>
      </p:pic>
    </p:spTree>
    <p:extLst>
      <p:ext uri="{BB962C8B-B14F-4D97-AF65-F5344CB8AC3E}">
        <p14:creationId xmlns:p14="http://schemas.microsoft.com/office/powerpoint/2010/main" val="31496363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871780F-022F-4E98-B7FB-FF2D90D923AC}"/>
              </a:ext>
            </a:extLst>
          </p:cNvPr>
          <p:cNvSpPr>
            <a:spLocks noGrp="1"/>
          </p:cNvSpPr>
          <p:nvPr>
            <p:ph idx="1"/>
          </p:nvPr>
        </p:nvSpPr>
        <p:spPr>
          <a:xfrm>
            <a:off x="838200" y="555171"/>
            <a:ext cx="10515600" cy="5621792"/>
          </a:xfrm>
        </p:spPr>
        <p:txBody>
          <a:bodyPr/>
          <a:lstStyle/>
          <a:p>
            <a:pPr marL="0" indent="0">
              <a:buNone/>
            </a:pPr>
            <a:r>
              <a:rPr lang="en-IN" dirty="0"/>
              <a:t>Array Names</a:t>
            </a:r>
          </a:p>
          <a:p>
            <a:r>
              <a:rPr lang="en-IN" dirty="0"/>
              <a:t>All subscript information can be placed in the symbol table record itself</a:t>
            </a:r>
          </a:p>
          <a:p>
            <a:r>
              <a:rPr lang="en-IN" dirty="0" smtClean="0"/>
              <a:t>E.g. </a:t>
            </a:r>
            <a:r>
              <a:rPr lang="en-IN" dirty="0"/>
              <a:t>ANS FORTRAN limits 3 dimensions, and the lower limit is 1</a:t>
            </a:r>
          </a:p>
        </p:txBody>
      </p:sp>
      <p:pic>
        <p:nvPicPr>
          <p:cNvPr id="4" name="Picture 3">
            <a:extLst>
              <a:ext uri="{FF2B5EF4-FFF2-40B4-BE49-F238E27FC236}">
                <a16:creationId xmlns:a16="http://schemas.microsoft.com/office/drawing/2014/main" xmlns="" id="{93630C5B-FA5F-4BF6-8FBB-BA88A633B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565" y="2484719"/>
            <a:ext cx="7435749" cy="3837183"/>
          </a:xfrm>
          <a:prstGeom prst="rect">
            <a:avLst/>
          </a:prstGeom>
        </p:spPr>
      </p:pic>
    </p:spTree>
    <p:extLst>
      <p:ext uri="{BB962C8B-B14F-4D97-AF65-F5344CB8AC3E}">
        <p14:creationId xmlns:p14="http://schemas.microsoft.com/office/powerpoint/2010/main" val="22906732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CA5CA91-97DA-42CD-8C34-806A5E3F7B84}"/>
              </a:ext>
            </a:extLst>
          </p:cNvPr>
          <p:cNvSpPr>
            <a:spLocks noGrp="1"/>
          </p:cNvSpPr>
          <p:nvPr>
            <p:ph idx="1"/>
          </p:nvPr>
        </p:nvSpPr>
        <p:spPr>
          <a:xfrm>
            <a:off x="680156" y="365125"/>
            <a:ext cx="10515600" cy="4351338"/>
          </a:xfrm>
        </p:spPr>
        <p:txBody>
          <a:bodyPr/>
          <a:lstStyle/>
          <a:p>
            <a:r>
              <a:rPr lang="en-IN" dirty="0"/>
              <a:t>Ex. in PL/I </a:t>
            </a:r>
          </a:p>
          <a:p>
            <a:r>
              <a:rPr lang="en-IN" dirty="0"/>
              <a:t>Number of dimensions is not limited</a:t>
            </a:r>
          </a:p>
          <a:p>
            <a:r>
              <a:rPr lang="en-IN" dirty="0"/>
              <a:t>the upper and lower limits of a dynamically allocated array can be any expression evaluable at run time</a:t>
            </a:r>
          </a:p>
          <a:p>
            <a:r>
              <a:rPr lang="en-IN" dirty="0"/>
              <a:t>Advantage of indirection: Type of information is applicable to only some entries ex. array. It allows for more efficient utilization of space if there is space for a pointer in the symbol-table entry</a:t>
            </a:r>
          </a:p>
        </p:txBody>
      </p:sp>
      <p:pic>
        <p:nvPicPr>
          <p:cNvPr id="5" name="Picture 4">
            <a:extLst>
              <a:ext uri="{FF2B5EF4-FFF2-40B4-BE49-F238E27FC236}">
                <a16:creationId xmlns:a16="http://schemas.microsoft.com/office/drawing/2014/main" xmlns="" id="{B715CC90-1DBD-4AFE-A4C4-275866B5E0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7033" y="3884689"/>
            <a:ext cx="7653759" cy="2431194"/>
          </a:xfrm>
          <a:prstGeom prst="rect">
            <a:avLst/>
          </a:prstGeom>
        </p:spPr>
      </p:pic>
    </p:spTree>
    <p:extLst>
      <p:ext uri="{BB962C8B-B14F-4D97-AF65-F5344CB8AC3E}">
        <p14:creationId xmlns:p14="http://schemas.microsoft.com/office/powerpoint/2010/main" val="23994371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2BF9EC98-A1C6-4290-B7A3-7C103187A37A}"/>
              </a:ext>
            </a:extLst>
          </p:cNvPr>
          <p:cNvSpPr>
            <a:spLocks noGrp="1"/>
          </p:cNvSpPr>
          <p:nvPr>
            <p:ph type="title"/>
          </p:nvPr>
        </p:nvSpPr>
        <p:spPr>
          <a:xfrm>
            <a:off x="1115568" y="548640"/>
            <a:ext cx="10168128" cy="1179576"/>
          </a:xfrm>
        </p:spPr>
        <p:txBody>
          <a:bodyPr>
            <a:normAutofit/>
          </a:bodyPr>
          <a:lstStyle/>
          <a:p>
            <a:r>
              <a:rPr lang="en-IN" sz="4000"/>
              <a:t>9.2 Data Structures for Symbol Tables</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3D0D2234-FFD4-40EE-9EE1-DCDFAA31E6F1}"/>
              </a:ext>
            </a:extLst>
          </p:cNvPr>
          <p:cNvSpPr>
            <a:spLocks noGrp="1"/>
          </p:cNvSpPr>
          <p:nvPr>
            <p:ph idx="1"/>
          </p:nvPr>
        </p:nvSpPr>
        <p:spPr>
          <a:xfrm>
            <a:off x="1115568" y="2481943"/>
            <a:ext cx="10168128" cy="3695020"/>
          </a:xfrm>
        </p:spPr>
        <p:txBody>
          <a:bodyPr>
            <a:normAutofit/>
          </a:bodyPr>
          <a:lstStyle/>
          <a:p>
            <a:r>
              <a:rPr lang="en-IN" sz="2200" dirty="0"/>
              <a:t>During compilation, the symbol table is searched every time an identifier is encountered</a:t>
            </a:r>
          </a:p>
          <a:p>
            <a:r>
              <a:rPr lang="en-IN" sz="2200" dirty="0"/>
              <a:t>Data are added if a new name or new information about an existing name is discovered</a:t>
            </a:r>
          </a:p>
          <a:p>
            <a:r>
              <a:rPr lang="en-US" sz="2200" dirty="0"/>
              <a:t>The data structure should support the memory requirements and be efficient to search.</a:t>
            </a:r>
            <a:endParaRPr lang="en-IN" sz="2200" dirty="0"/>
          </a:p>
        </p:txBody>
      </p:sp>
    </p:spTree>
    <p:extLst>
      <p:ext uri="{BB962C8B-B14F-4D97-AF65-F5344CB8AC3E}">
        <p14:creationId xmlns:p14="http://schemas.microsoft.com/office/powerpoint/2010/main" val="24123587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9DC36C1B-5692-4E80-B6DB-957AEFCFC468}"/>
              </a:ext>
            </a:extLst>
          </p:cNvPr>
          <p:cNvSpPr>
            <a:spLocks noGrp="1"/>
          </p:cNvSpPr>
          <p:nvPr>
            <p:ph idx="1"/>
          </p:nvPr>
        </p:nvSpPr>
        <p:spPr>
          <a:xfrm>
            <a:off x="1115568" y="2481943"/>
            <a:ext cx="10168128" cy="3695020"/>
          </a:xfrm>
        </p:spPr>
        <p:txBody>
          <a:bodyPr>
            <a:normAutofit/>
          </a:bodyPr>
          <a:lstStyle/>
          <a:p>
            <a:r>
              <a:rPr lang="en-IN" sz="2200"/>
              <a:t>3 symbol-table mechanisms</a:t>
            </a:r>
          </a:p>
          <a:p>
            <a:pPr lvl="1"/>
            <a:r>
              <a:rPr lang="en-IN" sz="2200"/>
              <a:t>Linear lists</a:t>
            </a:r>
          </a:p>
          <a:p>
            <a:pPr lvl="1"/>
            <a:r>
              <a:rPr lang="en-IN" sz="2200"/>
              <a:t>Trees</a:t>
            </a:r>
          </a:p>
          <a:p>
            <a:pPr lvl="1"/>
            <a:r>
              <a:rPr lang="en-IN" sz="2200"/>
              <a:t>Hash tables</a:t>
            </a:r>
          </a:p>
        </p:txBody>
      </p:sp>
    </p:spTree>
    <p:extLst>
      <p:ext uri="{BB962C8B-B14F-4D97-AF65-F5344CB8AC3E}">
        <p14:creationId xmlns:p14="http://schemas.microsoft.com/office/powerpoint/2010/main" val="12094613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C1A1CDCD-4D27-4680-80E9-F62EFC4BFE3F}"/>
              </a:ext>
            </a:extLst>
          </p:cNvPr>
          <p:cNvSpPr>
            <a:spLocks noGrp="1"/>
          </p:cNvSpPr>
          <p:nvPr>
            <p:ph idx="1"/>
          </p:nvPr>
        </p:nvSpPr>
        <p:spPr>
          <a:xfrm>
            <a:off x="1115568" y="2481943"/>
            <a:ext cx="10168128" cy="3695020"/>
          </a:xfrm>
        </p:spPr>
        <p:txBody>
          <a:bodyPr>
            <a:normAutofit/>
          </a:bodyPr>
          <a:lstStyle/>
          <a:p>
            <a:pPr marL="0" indent="0">
              <a:buNone/>
            </a:pPr>
            <a:r>
              <a:rPr lang="en-US" sz="2200" dirty="0"/>
              <a:t>i) List (linear/sequential) of records</a:t>
            </a:r>
            <a:endParaRPr lang="en-IN" sz="2200" dirty="0"/>
          </a:p>
          <a:p>
            <a:pPr lvl="0"/>
            <a:r>
              <a:rPr lang="en-US" sz="2200" dirty="0"/>
              <a:t>Simplest scheme to implement</a:t>
            </a:r>
            <a:endParaRPr lang="en-IN" sz="2200" dirty="0"/>
          </a:p>
          <a:p>
            <a:pPr lvl="0"/>
            <a:r>
              <a:rPr lang="en-US" sz="2200" dirty="0"/>
              <a:t>Performance becomes poor when m-inquiries and n-entries get large</a:t>
            </a:r>
            <a:endParaRPr lang="en-IN" sz="2200" dirty="0"/>
          </a:p>
          <a:p>
            <a:pPr lvl="0"/>
            <a:r>
              <a:rPr lang="en-US" sz="2200" dirty="0"/>
              <a:t>Search for a symbol from beginning of list up to the last entry</a:t>
            </a:r>
          </a:p>
          <a:p>
            <a:pPr lvl="0"/>
            <a:r>
              <a:rPr lang="en-US" sz="2200" dirty="0"/>
              <a:t>When the name is located, the associated information can be found in the words following next</a:t>
            </a:r>
            <a:endParaRPr lang="en-IN" sz="2200" dirty="0"/>
          </a:p>
          <a:p>
            <a:pPr lvl="0"/>
            <a:r>
              <a:rPr lang="en-US" sz="2200" dirty="0"/>
              <a:t>Add a symbol following an unsuccessful search to the first free entry in the table and update the value of ‘n’. </a:t>
            </a:r>
            <a:endParaRPr lang="en-IN" sz="2200" dirty="0"/>
          </a:p>
          <a:p>
            <a:pPr marL="0" indent="0">
              <a:buNone/>
            </a:pPr>
            <a:endParaRPr lang="en-IN" sz="2200" dirty="0"/>
          </a:p>
        </p:txBody>
      </p:sp>
    </p:spTree>
    <p:extLst>
      <p:ext uri="{BB962C8B-B14F-4D97-AF65-F5344CB8AC3E}">
        <p14:creationId xmlns:p14="http://schemas.microsoft.com/office/powerpoint/2010/main" val="1525526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AA9F00-6778-46D8-A0A3-04813C0C92BE}"/>
              </a:ext>
            </a:extLst>
          </p:cNvPr>
          <p:cNvSpPr>
            <a:spLocks noGrp="1"/>
          </p:cNvSpPr>
          <p:nvPr>
            <p:ph idx="1"/>
          </p:nvPr>
        </p:nvSpPr>
        <p:spPr>
          <a:xfrm>
            <a:off x="838200" y="605642"/>
            <a:ext cx="6524501" cy="5571321"/>
          </a:xfrm>
        </p:spPr>
        <p:txBody>
          <a:bodyPr>
            <a:normAutofit/>
          </a:bodyPr>
          <a:lstStyle/>
          <a:p>
            <a:r>
              <a:rPr lang="en-US" dirty="0"/>
              <a:t>Delete a symbol either physically                                                    (shifting entries causes change in entry no.) or logical deletion                                                                                                (add info to indicate deletion)</a:t>
            </a:r>
          </a:p>
          <a:p>
            <a:r>
              <a:rPr lang="en-US" dirty="0"/>
              <a:t>To insert ‘n’ names and ‘m’ inquiries                                                                 the total work is cn(</a:t>
            </a:r>
            <a:r>
              <a:rPr lang="en-US" dirty="0" err="1"/>
              <a:t>n+m</a:t>
            </a:r>
            <a:r>
              <a:rPr lang="en-US" dirty="0"/>
              <a:t>)                                                                               where ‘c’ is a constant representing the                                                time necessary for a few machine operations</a:t>
            </a:r>
          </a:p>
          <a:p>
            <a:r>
              <a:rPr lang="en-US" dirty="0"/>
              <a:t>Useful for small programs</a:t>
            </a:r>
          </a:p>
          <a:p>
            <a:r>
              <a:rPr lang="en-US" dirty="0"/>
              <a:t>Minimum possible space is taken</a:t>
            </a:r>
            <a:endParaRPr lang="en-IN" dirty="0"/>
          </a:p>
          <a:p>
            <a:endParaRPr lang="en-IN" dirty="0"/>
          </a:p>
        </p:txBody>
      </p:sp>
      <p:pic>
        <p:nvPicPr>
          <p:cNvPr id="4" name="Picture 3">
            <a:extLst>
              <a:ext uri="{FF2B5EF4-FFF2-40B4-BE49-F238E27FC236}">
                <a16:creationId xmlns:a16="http://schemas.microsoft.com/office/drawing/2014/main" xmlns="" id="{7B41F49B-2AC8-40E8-B583-1FE5157A1D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3244" y="605642"/>
            <a:ext cx="4923946" cy="5708072"/>
          </a:xfrm>
          <a:prstGeom prst="rect">
            <a:avLst/>
          </a:prstGeom>
        </p:spPr>
      </p:pic>
    </p:spTree>
    <p:extLst>
      <p:ext uri="{BB962C8B-B14F-4D97-AF65-F5344CB8AC3E}">
        <p14:creationId xmlns:p14="http://schemas.microsoft.com/office/powerpoint/2010/main" val="23027856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B14E6D8F-B6AA-4869-8457-031876623F1B}"/>
              </a:ext>
            </a:extLst>
          </p:cNvPr>
          <p:cNvSpPr>
            <a:spLocks noGrp="1"/>
          </p:cNvSpPr>
          <p:nvPr>
            <p:ph idx="1"/>
          </p:nvPr>
        </p:nvSpPr>
        <p:spPr>
          <a:xfrm>
            <a:off x="1115568" y="489857"/>
            <a:ext cx="10168128" cy="5687106"/>
          </a:xfrm>
        </p:spPr>
        <p:txBody>
          <a:bodyPr>
            <a:normAutofit/>
          </a:bodyPr>
          <a:lstStyle/>
          <a:p>
            <a:pPr marL="0" indent="0">
              <a:buNone/>
            </a:pPr>
            <a:r>
              <a:rPr lang="en-IN" sz="2000" dirty="0"/>
              <a:t>ii) Self-organizing list</a:t>
            </a:r>
          </a:p>
          <a:p>
            <a:pPr lvl="0"/>
            <a:r>
              <a:rPr lang="en-US" sz="2000" dirty="0"/>
              <a:t>Elements of the search data structure are not located in adjoining memory areas</a:t>
            </a:r>
            <a:endParaRPr lang="en-IN" sz="2000" dirty="0"/>
          </a:p>
          <a:p>
            <a:pPr lvl="0"/>
            <a:r>
              <a:rPr lang="en-US" sz="2000" dirty="0"/>
              <a:t>Each entry contains one pointer ‘</a:t>
            </a:r>
            <a:r>
              <a:rPr lang="en-US" sz="2000" dirty="0">
                <a:latin typeface="Courier New" panose="02070309020205020404" pitchFamily="49" charset="0"/>
                <a:cs typeface="Courier New" panose="02070309020205020404" pitchFamily="49" charset="0"/>
              </a:rPr>
              <a:t>LINK</a:t>
            </a:r>
            <a:r>
              <a:rPr lang="en-US" sz="2000" dirty="0"/>
              <a:t>’ to another entry.</a:t>
            </a:r>
          </a:p>
          <a:p>
            <a:pPr lvl="0"/>
            <a:r>
              <a:rPr lang="en-US" sz="2000" dirty="0"/>
              <a:t>First entry has a special pointer ‘</a:t>
            </a:r>
            <a:r>
              <a:rPr lang="en-US" sz="2000" dirty="0">
                <a:latin typeface="Courier New" panose="02070309020205020404" pitchFamily="49" charset="0"/>
                <a:cs typeface="Courier New" panose="02070309020205020404" pitchFamily="49" charset="0"/>
              </a:rPr>
              <a:t>FIRST</a:t>
            </a:r>
            <a:r>
              <a:rPr lang="en-US" sz="2000" dirty="0"/>
              <a:t>’</a:t>
            </a:r>
            <a:endParaRPr lang="en-IN" sz="2000" dirty="0"/>
          </a:p>
          <a:p>
            <a:pPr lvl="0"/>
            <a:r>
              <a:rPr lang="en-US" sz="2000" dirty="0"/>
              <a:t>Search in the order indicated by the link</a:t>
            </a:r>
            <a:endParaRPr lang="en-IN" sz="2000" dirty="0"/>
          </a:p>
          <a:p>
            <a:pPr lvl="0"/>
            <a:r>
              <a:rPr lang="en-US" sz="2000" dirty="0"/>
              <a:t>When a name is referenced or its record is first created, </a:t>
            </a:r>
            <a:r>
              <a:rPr lang="en-US" sz="2000" i="1" dirty="0"/>
              <a:t>the record for that name is moved to the front of the list by moving pointers</a:t>
            </a:r>
            <a:endParaRPr lang="en-IN" sz="2000" i="1" dirty="0"/>
          </a:p>
          <a:p>
            <a:pPr lvl="0"/>
            <a:r>
              <a:rPr lang="en-US" sz="2000" dirty="0"/>
              <a:t>To add:</a:t>
            </a:r>
          </a:p>
          <a:p>
            <a:pPr lvl="1"/>
            <a:r>
              <a:rPr lang="en-US" sz="2000" dirty="0" smtClean="0"/>
              <a:t>make </a:t>
            </a:r>
            <a:r>
              <a:rPr lang="en-US" sz="2000" dirty="0"/>
              <a:t>a new record ‘</a:t>
            </a:r>
            <a:r>
              <a:rPr lang="en-US" sz="2000" dirty="0">
                <a:latin typeface="Courier New" panose="02070309020205020404" pitchFamily="49" charset="0"/>
                <a:cs typeface="Courier New" panose="02070309020205020404" pitchFamily="49" charset="0"/>
              </a:rPr>
              <a:t>p</a:t>
            </a:r>
            <a:r>
              <a:rPr lang="en-US" sz="2000" dirty="0"/>
              <a:t>’ and </a:t>
            </a:r>
          </a:p>
          <a:p>
            <a:pPr lvl="1"/>
            <a:r>
              <a:rPr lang="en-US" sz="2000" dirty="0"/>
              <a:t>set it as the first entry in the list by setting ‘</a:t>
            </a:r>
            <a:r>
              <a:rPr lang="en-US" sz="2000" dirty="0">
                <a:latin typeface="Courier New" panose="02070309020205020404" pitchFamily="49" charset="0"/>
                <a:cs typeface="Courier New" panose="02070309020205020404" pitchFamily="49" charset="0"/>
              </a:rPr>
              <a:t>p</a:t>
            </a:r>
            <a:r>
              <a:rPr lang="en-US" sz="2000" dirty="0"/>
              <a:t>’ to point where </a:t>
            </a:r>
            <a:r>
              <a:rPr lang="en-US" sz="2000" dirty="0">
                <a:latin typeface="Courier New" panose="02070309020205020404" pitchFamily="49" charset="0"/>
                <a:cs typeface="Courier New" panose="02070309020205020404" pitchFamily="49" charset="0"/>
              </a:rPr>
              <a:t>FIRST</a:t>
            </a:r>
            <a:r>
              <a:rPr lang="en-US" sz="2000" dirty="0"/>
              <a:t> points and </a:t>
            </a:r>
          </a:p>
          <a:p>
            <a:pPr lvl="1"/>
            <a:r>
              <a:rPr lang="en-US" sz="2000" dirty="0"/>
              <a:t>let </a:t>
            </a:r>
            <a:r>
              <a:rPr lang="en-US" sz="2000" dirty="0">
                <a:latin typeface="Courier New" panose="02070309020205020404" pitchFamily="49" charset="0"/>
                <a:cs typeface="Courier New" panose="02070309020205020404" pitchFamily="49" charset="0"/>
              </a:rPr>
              <a:t>FIRST</a:t>
            </a:r>
            <a:r>
              <a:rPr lang="en-US" sz="2000" dirty="0"/>
              <a:t> point to ‘</a:t>
            </a:r>
            <a:r>
              <a:rPr lang="en-US" sz="2000" dirty="0">
                <a:latin typeface="Courier New" panose="02070309020205020404" pitchFamily="49" charset="0"/>
                <a:cs typeface="Courier New" panose="02070309020205020404" pitchFamily="49" charset="0"/>
              </a:rPr>
              <a:t>p</a:t>
            </a:r>
            <a:r>
              <a:rPr lang="en-US" sz="2000" dirty="0"/>
              <a:t>’.</a:t>
            </a:r>
            <a:endParaRPr lang="en-IN" sz="2000" dirty="0"/>
          </a:p>
          <a:p>
            <a:pPr lvl="0"/>
            <a:r>
              <a:rPr lang="en-US" sz="2000" dirty="0"/>
              <a:t>To delete:</a:t>
            </a:r>
          </a:p>
          <a:p>
            <a:pPr lvl="1"/>
            <a:r>
              <a:rPr lang="en-US" sz="2000" dirty="0"/>
              <a:t> traverse the list to find the node ‘</a:t>
            </a:r>
            <a:r>
              <a:rPr lang="en-US" sz="2000" dirty="0">
                <a:latin typeface="Courier New" panose="02070309020205020404" pitchFamily="49" charset="0"/>
                <a:cs typeface="Courier New" panose="02070309020205020404" pitchFamily="49" charset="0"/>
              </a:rPr>
              <a:t>q</a:t>
            </a:r>
            <a:r>
              <a:rPr lang="en-US" sz="2000" dirty="0"/>
              <a:t>’ to delete. </a:t>
            </a:r>
          </a:p>
          <a:p>
            <a:pPr lvl="1"/>
            <a:r>
              <a:rPr lang="en-US" sz="2000" dirty="0"/>
              <a:t>Maintain a reference to previous node of the list and let it point to the node that the ‘</a:t>
            </a:r>
            <a:r>
              <a:rPr lang="en-US" sz="2000" dirty="0">
                <a:latin typeface="Courier New" panose="02070309020205020404" pitchFamily="49" charset="0"/>
                <a:cs typeface="Courier New" panose="02070309020205020404" pitchFamily="49" charset="0"/>
              </a:rPr>
              <a:t>q</a:t>
            </a:r>
            <a:r>
              <a:rPr lang="en-US" sz="2000" dirty="0"/>
              <a:t>’ was pointing to. Memory associated with the deleted node must be deallocated.</a:t>
            </a:r>
            <a:endParaRPr lang="en-IN" sz="2000" dirty="0"/>
          </a:p>
        </p:txBody>
      </p:sp>
    </p:spTree>
    <p:extLst>
      <p:ext uri="{BB962C8B-B14F-4D97-AF65-F5344CB8AC3E}">
        <p14:creationId xmlns:p14="http://schemas.microsoft.com/office/powerpoint/2010/main" val="23087150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9559C17-FF07-4578-9E36-7155468785C8}"/>
              </a:ext>
            </a:extLst>
          </p:cNvPr>
          <p:cNvSpPr>
            <a:spLocks noGrp="1"/>
          </p:cNvSpPr>
          <p:nvPr>
            <p:ph idx="1"/>
          </p:nvPr>
        </p:nvSpPr>
        <p:spPr>
          <a:xfrm>
            <a:off x="838200" y="332509"/>
            <a:ext cx="5158839" cy="5844454"/>
          </a:xfrm>
        </p:spPr>
        <p:txBody>
          <a:bodyPr>
            <a:normAutofit lnSpcReduction="10000"/>
          </a:bodyPr>
          <a:lstStyle/>
          <a:p>
            <a:r>
              <a:rPr lang="en-IN" dirty="0"/>
              <a:t>Search and find </a:t>
            </a:r>
            <a:r>
              <a:rPr lang="en-IN" dirty="0">
                <a:latin typeface="Courier New" panose="02070309020205020404" pitchFamily="49" charset="0"/>
                <a:cs typeface="Courier New" panose="02070309020205020404" pitchFamily="49" charset="0"/>
              </a:rPr>
              <a:t>NAMEi</a:t>
            </a:r>
            <a:r>
              <a:rPr lang="en-IN" dirty="0"/>
              <a:t>, </a:t>
            </a:r>
          </a:p>
          <a:p>
            <a:pPr lvl="1"/>
            <a:r>
              <a:rPr lang="en-IN" dirty="0"/>
              <a:t>remember the previous name </a:t>
            </a:r>
            <a:r>
              <a:rPr lang="en-IN" dirty="0">
                <a:latin typeface="Courier New" panose="02070309020205020404" pitchFamily="49" charset="0"/>
                <a:cs typeface="Courier New" panose="02070309020205020404" pitchFamily="49" charset="0"/>
              </a:rPr>
              <a:t>NAME</a:t>
            </a:r>
            <a:r>
              <a:rPr lang="en-IN" baseline="-25000" dirty="0">
                <a:latin typeface="Courier New" panose="02070309020205020404" pitchFamily="49" charset="0"/>
                <a:cs typeface="Courier New" panose="02070309020205020404" pitchFamily="49" charset="0"/>
              </a:rPr>
              <a:t>p</a:t>
            </a:r>
          </a:p>
          <a:p>
            <a:pPr lvl="1"/>
            <a:r>
              <a:rPr lang="en-IN" dirty="0"/>
              <a:t>Temporarily remove entry ‘</a:t>
            </a:r>
            <a:r>
              <a:rPr lang="en-IN" dirty="0" err="1">
                <a:latin typeface="Courier New" panose="02070309020205020404" pitchFamily="49" charset="0"/>
                <a:cs typeface="Courier New" panose="02070309020205020404" pitchFamily="49" charset="0"/>
              </a:rPr>
              <a:t>i</a:t>
            </a:r>
            <a:r>
              <a:rPr lang="en-IN" dirty="0"/>
              <a:t>’ from the list by making </a:t>
            </a:r>
            <a:r>
              <a:rPr lang="en-IN" dirty="0">
                <a:latin typeface="Courier New" panose="02070309020205020404" pitchFamily="49" charset="0"/>
                <a:cs typeface="Courier New" panose="02070309020205020404" pitchFamily="49" charset="0"/>
              </a:rPr>
              <a:t>LINKp</a:t>
            </a:r>
            <a:r>
              <a:rPr lang="en-IN" dirty="0"/>
              <a:t> point to where </a:t>
            </a:r>
            <a:r>
              <a:rPr lang="en-IN" dirty="0">
                <a:latin typeface="Courier New" panose="02070309020205020404" pitchFamily="49" charset="0"/>
                <a:cs typeface="Courier New" panose="02070309020205020404" pitchFamily="49" charset="0"/>
              </a:rPr>
              <a:t>LINKi </a:t>
            </a:r>
            <a:r>
              <a:rPr lang="en-IN" dirty="0"/>
              <a:t>points</a:t>
            </a:r>
          </a:p>
          <a:p>
            <a:pPr lvl="1"/>
            <a:r>
              <a:rPr lang="en-IN" dirty="0"/>
              <a:t>Make </a:t>
            </a:r>
            <a:r>
              <a:rPr lang="en-IN" dirty="0">
                <a:latin typeface="Courier New" panose="02070309020205020404" pitchFamily="49" charset="0"/>
                <a:cs typeface="Courier New" panose="02070309020205020404" pitchFamily="49" charset="0"/>
              </a:rPr>
              <a:t>LINKi </a:t>
            </a:r>
            <a:r>
              <a:rPr lang="en-IN" dirty="0"/>
              <a:t>point where </a:t>
            </a:r>
            <a:r>
              <a:rPr lang="en-IN" dirty="0">
                <a:latin typeface="Courier New" panose="02070309020205020404" pitchFamily="49" charset="0"/>
                <a:cs typeface="Courier New" panose="02070309020205020404" pitchFamily="49" charset="0"/>
              </a:rPr>
              <a:t>FIRST</a:t>
            </a:r>
            <a:r>
              <a:rPr lang="en-IN" dirty="0"/>
              <a:t> points (the current first element)</a:t>
            </a:r>
          </a:p>
          <a:p>
            <a:pPr lvl="1"/>
            <a:r>
              <a:rPr lang="en-IN" dirty="0"/>
              <a:t>Move </a:t>
            </a:r>
            <a:r>
              <a:rPr lang="en-IN" dirty="0">
                <a:latin typeface="Courier New" panose="02070309020205020404" pitchFamily="49" charset="0"/>
                <a:cs typeface="Courier New" panose="02070309020205020404" pitchFamily="49" charset="0"/>
              </a:rPr>
              <a:t>NAMEi</a:t>
            </a:r>
            <a:r>
              <a:rPr lang="en-IN" dirty="0"/>
              <a:t> to the front of the list by making </a:t>
            </a:r>
            <a:r>
              <a:rPr lang="en-IN" dirty="0">
                <a:latin typeface="Courier New" panose="02070309020205020404" pitchFamily="49" charset="0"/>
                <a:cs typeface="Courier New" panose="02070309020205020404" pitchFamily="49" charset="0"/>
              </a:rPr>
              <a:t>FIRST</a:t>
            </a:r>
            <a:r>
              <a:rPr lang="en-IN" dirty="0"/>
              <a:t> point to </a:t>
            </a:r>
            <a:r>
              <a:rPr lang="en-IN" dirty="0">
                <a:latin typeface="Courier New" panose="02070309020205020404" pitchFamily="49" charset="0"/>
                <a:cs typeface="Courier New" panose="02070309020205020404" pitchFamily="49" charset="0"/>
              </a:rPr>
              <a:t>NAMEi</a:t>
            </a:r>
          </a:p>
          <a:p>
            <a:r>
              <a:rPr lang="en-IN" dirty="0"/>
              <a:t>Advantage: names referenced frequently will tend to be at the front of the list, where they will be found quickly</a:t>
            </a:r>
          </a:p>
        </p:txBody>
      </p:sp>
      <p:pic>
        <p:nvPicPr>
          <p:cNvPr id="9" name="Content Placeholder 3">
            <a:extLst>
              <a:ext uri="{FF2B5EF4-FFF2-40B4-BE49-F238E27FC236}">
                <a16:creationId xmlns:a16="http://schemas.microsoft.com/office/drawing/2014/main" xmlns="" id="{0B4A2FA4-005E-42BA-97E0-E11B13043C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1585" y="560832"/>
            <a:ext cx="5466978" cy="3939915"/>
          </a:xfrm>
          <a:prstGeom prst="rect">
            <a:avLst/>
          </a:prstGeom>
        </p:spPr>
      </p:pic>
    </p:spTree>
    <p:extLst>
      <p:ext uri="{BB962C8B-B14F-4D97-AF65-F5344CB8AC3E}">
        <p14:creationId xmlns:p14="http://schemas.microsoft.com/office/powerpoint/2010/main" val="3930492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71B2A96D-DD94-4D65-8909-4F7E78FC0848}"/>
              </a:ext>
            </a:extLst>
          </p:cNvPr>
          <p:cNvSpPr>
            <a:spLocks noGrp="1"/>
          </p:cNvSpPr>
          <p:nvPr>
            <p:ph idx="1"/>
          </p:nvPr>
        </p:nvSpPr>
        <p:spPr>
          <a:xfrm>
            <a:off x="1115568" y="2481943"/>
            <a:ext cx="10168128" cy="3695020"/>
          </a:xfrm>
        </p:spPr>
        <p:txBody>
          <a:bodyPr>
            <a:normAutofit/>
          </a:bodyPr>
          <a:lstStyle/>
          <a:p>
            <a:pPr marL="0" indent="0">
              <a:buNone/>
            </a:pPr>
            <a:r>
              <a:rPr lang="en-IN" sz="1700" dirty="0"/>
              <a:t>iii) Search Trees</a:t>
            </a:r>
          </a:p>
          <a:p>
            <a:pPr lvl="0"/>
            <a:r>
              <a:rPr lang="en-US" sz="1700" dirty="0"/>
              <a:t>More efficient approach</a:t>
            </a:r>
            <a:endParaRPr lang="en-IN" sz="1700" dirty="0"/>
          </a:p>
          <a:p>
            <a:pPr lvl="0"/>
            <a:r>
              <a:rPr lang="en-US" sz="1700" dirty="0"/>
              <a:t>Two link fields LEFT, and RIGHT are added to each record</a:t>
            </a:r>
            <a:endParaRPr lang="en-IN" sz="1700" dirty="0"/>
          </a:p>
          <a:p>
            <a:pPr lvl="0"/>
            <a:r>
              <a:rPr lang="en-US" sz="1700" dirty="0"/>
              <a:t>These fields link the records into a Binary Search Tree (BST)</a:t>
            </a:r>
            <a:endParaRPr lang="en-IN" sz="1700" dirty="0"/>
          </a:p>
          <a:p>
            <a:pPr lvl="0"/>
            <a:r>
              <a:rPr lang="en-US" sz="1700" dirty="0"/>
              <a:t>Search by BST property </a:t>
            </a:r>
            <a:r>
              <a:rPr lang="en-US" sz="1700" dirty="0">
                <a:latin typeface="Courier New" panose="02070309020205020404" pitchFamily="49" charset="0"/>
                <a:cs typeface="Courier New" panose="02070309020205020404" pitchFamily="49" charset="0"/>
              </a:rPr>
              <a:t>NAME</a:t>
            </a:r>
            <a:r>
              <a:rPr lang="en-US" sz="1700" baseline="-25000" dirty="0">
                <a:latin typeface="Courier New" panose="02070309020205020404" pitchFamily="49" charset="0"/>
                <a:cs typeface="Courier New" panose="02070309020205020404" pitchFamily="49" charset="0"/>
              </a:rPr>
              <a:t>j</a:t>
            </a:r>
            <a:r>
              <a:rPr lang="en-US" sz="1700" dirty="0">
                <a:latin typeface="Courier New" panose="02070309020205020404" pitchFamily="49" charset="0"/>
                <a:cs typeface="Courier New" panose="02070309020205020404" pitchFamily="49" charset="0"/>
              </a:rPr>
              <a:t> &lt; NAME</a:t>
            </a:r>
            <a:r>
              <a:rPr lang="en-US" sz="1700" baseline="-25000" dirty="0">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 &lt; NAME</a:t>
            </a:r>
            <a:r>
              <a:rPr lang="en-US" sz="1700" baseline="-25000" dirty="0">
                <a:latin typeface="Courier New" panose="02070309020205020404" pitchFamily="49" charset="0"/>
                <a:cs typeface="Courier New" panose="02070309020205020404" pitchFamily="49" charset="0"/>
              </a:rPr>
              <a:t>k</a:t>
            </a:r>
            <a:endParaRPr lang="en-IN" sz="1700" dirty="0">
              <a:latin typeface="Courier New" panose="02070309020205020404" pitchFamily="49" charset="0"/>
              <a:cs typeface="Courier New" panose="02070309020205020404" pitchFamily="49" charset="0"/>
            </a:endParaRPr>
          </a:p>
          <a:p>
            <a:pPr lvl="0"/>
            <a:r>
              <a:rPr lang="en-US" sz="1700" dirty="0"/>
              <a:t>Before adding check if LEFT or RIGHT is not NULL</a:t>
            </a:r>
            <a:endParaRPr lang="en-IN" sz="1700" dirty="0"/>
          </a:p>
          <a:p>
            <a:pPr lvl="0"/>
            <a:r>
              <a:rPr lang="en-US" sz="1700" dirty="0"/>
              <a:t>Deletion as in BST – </a:t>
            </a:r>
          </a:p>
          <a:p>
            <a:pPr lvl="1"/>
            <a:r>
              <a:rPr lang="en-US" sz="1700" dirty="0"/>
              <a:t>if leaf then delete, </a:t>
            </a:r>
          </a:p>
          <a:p>
            <a:pPr lvl="1"/>
            <a:r>
              <a:rPr lang="en-US" sz="1700" dirty="0"/>
              <a:t>if there is one child make previous entry point to child, </a:t>
            </a:r>
          </a:p>
          <a:p>
            <a:pPr lvl="1"/>
            <a:r>
              <a:rPr lang="en-US" sz="1700" dirty="0"/>
              <a:t>if two children then copy the in-order successor </a:t>
            </a:r>
            <a:r>
              <a:rPr lang="en-US" sz="1700" dirty="0" smtClean="0"/>
              <a:t>in the position of the node to delete and </a:t>
            </a:r>
            <a:r>
              <a:rPr lang="en-US" sz="1700" dirty="0"/>
              <a:t>delete the in-order successor using previous two cases.</a:t>
            </a:r>
            <a:endParaRPr lang="en-IN" sz="1700" dirty="0"/>
          </a:p>
          <a:p>
            <a:endParaRPr lang="en-IN" sz="1700" dirty="0"/>
          </a:p>
        </p:txBody>
      </p:sp>
    </p:spTree>
    <p:extLst>
      <p:ext uri="{BB962C8B-B14F-4D97-AF65-F5344CB8AC3E}">
        <p14:creationId xmlns:p14="http://schemas.microsoft.com/office/powerpoint/2010/main" val="12357578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43D425-A132-44AC-8EBD-7F9837593FFC}"/>
              </a:ext>
            </a:extLst>
          </p:cNvPr>
          <p:cNvSpPr>
            <a:spLocks noGrp="1"/>
          </p:cNvSpPr>
          <p:nvPr>
            <p:ph idx="1"/>
          </p:nvPr>
        </p:nvSpPr>
        <p:spPr>
          <a:xfrm>
            <a:off x="838200" y="825190"/>
            <a:ext cx="10515600" cy="5351773"/>
          </a:xfrm>
        </p:spPr>
        <p:txBody>
          <a:bodyPr>
            <a:normAutofit/>
          </a:bodyPr>
          <a:lstStyle/>
          <a:p>
            <a:r>
              <a:rPr lang="en-IN" dirty="0"/>
              <a:t>Binary tree search routine to look for NAME in a BST, where ‘</a:t>
            </a:r>
            <a:r>
              <a:rPr lang="en-IN" dirty="0">
                <a:latin typeface="Courier New" panose="02070309020205020404" pitchFamily="49" charset="0"/>
                <a:cs typeface="Courier New" panose="02070309020205020404" pitchFamily="49" charset="0"/>
              </a:rPr>
              <a:t>P</a:t>
            </a:r>
            <a:r>
              <a:rPr lang="en-IN" dirty="0"/>
              <a:t>’ is initially a pointer to the root</a:t>
            </a:r>
          </a:p>
          <a:p>
            <a:pPr marL="0" indent="0">
              <a:buNone/>
            </a:pPr>
            <a:r>
              <a:rPr lang="en-IN" sz="2400" dirty="0">
                <a:latin typeface="Courier New" panose="02070309020205020404" pitchFamily="49" charset="0"/>
                <a:cs typeface="Courier New" panose="02070309020205020404" pitchFamily="49" charset="0"/>
              </a:rPr>
              <a:t>(1) </a:t>
            </a:r>
            <a:r>
              <a:rPr lang="en-IN" sz="2400" dirty="0" smtClean="0">
                <a:latin typeface="Courier New" panose="02070309020205020404" pitchFamily="49" charset="0"/>
                <a:cs typeface="Courier New" panose="02070309020205020404" pitchFamily="49" charset="0"/>
              </a:rPr>
              <a:t>while </a:t>
            </a:r>
            <a:r>
              <a:rPr lang="en-IN" sz="2400" dirty="0">
                <a:latin typeface="Courier New" panose="02070309020205020404" pitchFamily="49" charset="0"/>
                <a:cs typeface="Courier New" panose="02070309020205020404" pitchFamily="49" charset="0"/>
              </a:rPr>
              <a:t>P ≠ null do</a:t>
            </a:r>
          </a:p>
          <a:p>
            <a:pPr marL="514350" indent="-514350">
              <a:buAutoNum type="arabicParenBoth" startAt="2"/>
            </a:pPr>
            <a:r>
              <a:rPr lang="en-IN" sz="2400" dirty="0" smtClean="0">
                <a:latin typeface="Courier New" panose="02070309020205020404" pitchFamily="49" charset="0"/>
                <a:cs typeface="Courier New" panose="02070309020205020404" pitchFamily="49" charset="0"/>
              </a:rPr>
              <a:t>if </a:t>
            </a:r>
            <a:r>
              <a:rPr lang="en-IN" sz="2400" dirty="0">
                <a:latin typeface="Courier New" panose="02070309020205020404" pitchFamily="49" charset="0"/>
                <a:cs typeface="Courier New" panose="02070309020205020404" pitchFamily="49" charset="0"/>
              </a:rPr>
              <a:t>NAME = NAME(P) then </a:t>
            </a:r>
          </a:p>
          <a:p>
            <a:pPr marL="457200" lvl="1" indent="0">
              <a:buNone/>
            </a:pPr>
            <a:r>
              <a:rPr lang="en-IN" sz="2000" dirty="0">
                <a:latin typeface="Courier New" panose="02070309020205020404" pitchFamily="49" charset="0"/>
                <a:cs typeface="Courier New" panose="02070309020205020404" pitchFamily="49" charset="0"/>
              </a:rPr>
              <a:t>	</a:t>
            </a:r>
            <a:r>
              <a:rPr lang="en-IN" sz="2000" dirty="0">
                <a:solidFill>
                  <a:schemeClr val="accent2">
                    <a:lumMod val="75000"/>
                  </a:schemeClr>
                </a:solidFill>
                <a:latin typeface="Courier New" panose="02070309020205020404" pitchFamily="49" charset="0"/>
                <a:cs typeface="Courier New" panose="02070309020205020404" pitchFamily="49" charset="0"/>
              </a:rPr>
              <a:t>/* NAME found, take action on success */</a:t>
            </a:r>
          </a:p>
          <a:p>
            <a:pPr marL="0" lvl="1" indent="0">
              <a:spcBef>
                <a:spcPts val="1000"/>
              </a:spcBef>
              <a:buNone/>
            </a:pPr>
            <a:r>
              <a:rPr lang="en-IN" dirty="0">
                <a:latin typeface="Courier New" panose="02070309020205020404" pitchFamily="49" charset="0"/>
                <a:cs typeface="Courier New" panose="02070309020205020404" pitchFamily="49" charset="0"/>
              </a:rPr>
              <a:t>(3) </a:t>
            </a:r>
            <a:r>
              <a:rPr lang="en-IN" dirty="0" smtClean="0">
                <a:latin typeface="Courier New" panose="02070309020205020404" pitchFamily="49" charset="0"/>
                <a:cs typeface="Courier New" panose="02070309020205020404" pitchFamily="49" charset="0"/>
              </a:rPr>
              <a:t>else </a:t>
            </a:r>
            <a:r>
              <a:rPr lang="en-IN" dirty="0">
                <a:latin typeface="Courier New" panose="02070309020205020404" pitchFamily="49" charset="0"/>
                <a:cs typeface="Courier New" panose="02070309020205020404" pitchFamily="49" charset="0"/>
              </a:rPr>
              <a:t>if NAME &lt; NAME(P) then</a:t>
            </a:r>
          </a:p>
          <a:p>
            <a:pPr marL="0" lvl="1" indent="0">
              <a:spcBef>
                <a:spcPts val="1000"/>
              </a:spcBef>
              <a:buNone/>
            </a:pPr>
            <a:r>
              <a:rPr lang="en-IN" dirty="0">
                <a:latin typeface="Courier New" panose="02070309020205020404" pitchFamily="49" charset="0"/>
                <a:cs typeface="Courier New" panose="02070309020205020404" pitchFamily="49" charset="0"/>
              </a:rPr>
              <a:t>	P = LEFT (P) </a:t>
            </a:r>
            <a:r>
              <a:rPr lang="en-IN" sz="2000" dirty="0">
                <a:solidFill>
                  <a:schemeClr val="accent2">
                    <a:lumMod val="75000"/>
                  </a:schemeClr>
                </a:solidFill>
                <a:latin typeface="Courier New" panose="02070309020205020404" pitchFamily="49" charset="0"/>
                <a:cs typeface="Courier New" panose="02070309020205020404" pitchFamily="49" charset="0"/>
              </a:rPr>
              <a:t>/* visit left child */</a:t>
            </a:r>
          </a:p>
          <a:p>
            <a:pPr marL="0" lvl="1" indent="0">
              <a:spcBef>
                <a:spcPts val="1000"/>
              </a:spcBef>
              <a:buNone/>
            </a:pPr>
            <a:r>
              <a:rPr lang="en-IN" dirty="0">
                <a:latin typeface="Courier New" panose="02070309020205020404" pitchFamily="49" charset="0"/>
                <a:cs typeface="Courier New" panose="02070309020205020404" pitchFamily="49" charset="0"/>
              </a:rPr>
              <a:t>(4) </a:t>
            </a:r>
            <a:r>
              <a:rPr lang="en-IN" dirty="0" smtClean="0">
                <a:latin typeface="Courier New" panose="02070309020205020404" pitchFamily="49" charset="0"/>
                <a:cs typeface="Courier New" panose="02070309020205020404" pitchFamily="49" charset="0"/>
              </a:rPr>
              <a:t>else </a:t>
            </a:r>
            <a:r>
              <a:rPr lang="en-IN" sz="2000" dirty="0">
                <a:solidFill>
                  <a:schemeClr val="accent2">
                    <a:lumMod val="75000"/>
                  </a:schemeClr>
                </a:solidFill>
                <a:latin typeface="Courier New" panose="02070309020205020404" pitchFamily="49" charset="0"/>
                <a:cs typeface="Courier New" panose="02070309020205020404" pitchFamily="49" charset="0"/>
              </a:rPr>
              <a:t>/* NAME(P) &lt; NAME */</a:t>
            </a:r>
          </a:p>
          <a:p>
            <a:pPr marL="0" lvl="1" indent="0">
              <a:spcBef>
                <a:spcPts val="1000"/>
              </a:spcBef>
              <a:buNone/>
            </a:pPr>
            <a:r>
              <a:rPr lang="en-IN" dirty="0">
                <a:latin typeface="Courier New" panose="02070309020205020404" pitchFamily="49" charset="0"/>
                <a:cs typeface="Courier New" panose="02070309020205020404" pitchFamily="49" charset="0"/>
              </a:rPr>
              <a:t>	P = RIGHT (P) </a:t>
            </a:r>
            <a:r>
              <a:rPr lang="en-IN" sz="2000" dirty="0">
                <a:solidFill>
                  <a:schemeClr val="accent2">
                    <a:lumMod val="75000"/>
                  </a:schemeClr>
                </a:solidFill>
                <a:latin typeface="Courier New" panose="02070309020205020404" pitchFamily="49" charset="0"/>
                <a:cs typeface="Courier New" panose="02070309020205020404" pitchFamily="49" charset="0"/>
              </a:rPr>
              <a:t>/* visit right child */</a:t>
            </a:r>
          </a:p>
          <a:p>
            <a:pPr marL="0" lvl="1" indent="0">
              <a:spcBef>
                <a:spcPts val="1000"/>
              </a:spcBef>
              <a:buNone/>
            </a:pPr>
            <a:r>
              <a:rPr lang="en-IN" sz="2000" dirty="0">
                <a:solidFill>
                  <a:schemeClr val="accent2">
                    <a:lumMod val="75000"/>
                  </a:schemeClr>
                </a:solidFill>
                <a:latin typeface="Courier New" panose="02070309020205020404" pitchFamily="49" charset="0"/>
                <a:cs typeface="Courier New" panose="02070309020205020404" pitchFamily="49" charset="0"/>
              </a:rPr>
              <a:t>/* if we fall through the loop, we have failed to find NAME*/</a:t>
            </a:r>
          </a:p>
          <a:p>
            <a:pPr marL="0" lvl="1" indent="0">
              <a:spcBef>
                <a:spcPts val="1000"/>
              </a:spcBef>
              <a:buNone/>
            </a:pPr>
            <a:endParaRPr lang="en-IN" sz="2800" dirty="0"/>
          </a:p>
        </p:txBody>
      </p:sp>
    </p:spTree>
    <p:extLst>
      <p:ext uri="{BB962C8B-B14F-4D97-AF65-F5344CB8AC3E}">
        <p14:creationId xmlns:p14="http://schemas.microsoft.com/office/powerpoint/2010/main" val="250168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34DE2ED-7CFB-4F08-BC58-08E87C6E463C}"/>
              </a:ext>
            </a:extLst>
          </p:cNvPr>
          <p:cNvPicPr>
            <a:picLocks noChangeAspect="1"/>
          </p:cNvPicPr>
          <p:nvPr/>
        </p:nvPicPr>
        <p:blipFill>
          <a:blip r:embed="rId2"/>
          <a:stretch>
            <a:fillRect/>
          </a:stretch>
        </p:blipFill>
        <p:spPr>
          <a:xfrm>
            <a:off x="560862" y="617331"/>
            <a:ext cx="9354596" cy="4857194"/>
          </a:xfrm>
          <a:prstGeom prst="rect">
            <a:avLst/>
          </a:prstGeom>
        </p:spPr>
      </p:pic>
    </p:spTree>
    <p:extLst>
      <p:ext uri="{BB962C8B-B14F-4D97-AF65-F5344CB8AC3E}">
        <p14:creationId xmlns:p14="http://schemas.microsoft.com/office/powerpoint/2010/main" val="2045869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9AB50C30-73F7-44C6-A152-8C2087A2DED1}"/>
              </a:ext>
            </a:extLst>
          </p:cNvPr>
          <p:cNvSpPr>
            <a:spLocks noGrp="1"/>
          </p:cNvSpPr>
          <p:nvPr>
            <p:ph idx="1"/>
          </p:nvPr>
        </p:nvSpPr>
        <p:spPr>
          <a:xfrm>
            <a:off x="1115568" y="2481943"/>
            <a:ext cx="10168128" cy="3695020"/>
          </a:xfrm>
        </p:spPr>
        <p:txBody>
          <a:bodyPr>
            <a:normAutofit/>
          </a:bodyPr>
          <a:lstStyle/>
          <a:p>
            <a:r>
              <a:rPr lang="en-IN" sz="2200"/>
              <a:t>If names are encountered in a random order, the average length of a path in the tree will be proportional to </a:t>
            </a:r>
            <a:r>
              <a:rPr lang="en-IN" sz="2200" i="1"/>
              <a:t>log n</a:t>
            </a:r>
            <a:r>
              <a:rPr lang="en-IN" sz="2200"/>
              <a:t>, where ‘n’ is the number of names</a:t>
            </a:r>
          </a:p>
          <a:p>
            <a:r>
              <a:rPr lang="en-IN" sz="2200"/>
              <a:t>Since each search follows one path from the root, the expected time needed to enter ‘n’ names and make ‘m’ inquiries is proportional to (n+m)logn</a:t>
            </a:r>
          </a:p>
          <a:p>
            <a:r>
              <a:rPr lang="en-IN" sz="2200"/>
              <a:t>If ‘n’ is greater that 50, there are clear advantages to the BST over the linear list and the self-organizing list</a:t>
            </a:r>
          </a:p>
          <a:p>
            <a:r>
              <a:rPr lang="en-IN" sz="2200"/>
              <a:t>If efficiency is paramount, then use the hash table</a:t>
            </a:r>
          </a:p>
        </p:txBody>
      </p:sp>
    </p:spTree>
    <p:extLst>
      <p:ext uri="{BB962C8B-B14F-4D97-AF65-F5344CB8AC3E}">
        <p14:creationId xmlns:p14="http://schemas.microsoft.com/office/powerpoint/2010/main" val="34597738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831A374-A185-4EE7-9D47-09C53D3C15BE}"/>
              </a:ext>
            </a:extLst>
          </p:cNvPr>
          <p:cNvSpPr>
            <a:spLocks noGrp="1"/>
          </p:cNvSpPr>
          <p:nvPr>
            <p:ph idx="1"/>
          </p:nvPr>
        </p:nvSpPr>
        <p:spPr>
          <a:xfrm>
            <a:off x="838200" y="843148"/>
            <a:ext cx="10515600" cy="5333815"/>
          </a:xfrm>
        </p:spPr>
        <p:txBody>
          <a:bodyPr>
            <a:normAutofit fontScale="85000" lnSpcReduction="20000"/>
          </a:bodyPr>
          <a:lstStyle/>
          <a:p>
            <a:pPr marL="0" indent="0">
              <a:buNone/>
            </a:pPr>
            <a:r>
              <a:rPr lang="en-IN" dirty="0"/>
              <a:t>iv) Hash Tables</a:t>
            </a:r>
          </a:p>
          <a:p>
            <a:pPr lvl="0"/>
            <a:r>
              <a:rPr lang="en-US" dirty="0"/>
              <a:t>Fast access</a:t>
            </a:r>
            <a:endParaRPr lang="en-IN" dirty="0"/>
          </a:p>
          <a:p>
            <a:pPr lvl="0"/>
            <a:r>
              <a:rPr lang="en-US" dirty="0"/>
              <a:t>A Hash table and a storage table are used</a:t>
            </a:r>
            <a:endParaRPr lang="en-IN" dirty="0"/>
          </a:p>
          <a:p>
            <a:pPr lvl="0"/>
            <a:r>
              <a:rPr lang="en-US" dirty="0"/>
              <a:t>The hash table contains ‘k’ words numbered 0, 1, … , k-1.  ( k a prime number )</a:t>
            </a:r>
            <a:endParaRPr lang="en-IN" dirty="0"/>
          </a:p>
          <a:p>
            <a:pPr lvl="0"/>
            <a:r>
              <a:rPr lang="en-US" dirty="0"/>
              <a:t>These words are pointers into the storage table to the heads of ‘k’ separate linked lists</a:t>
            </a:r>
            <a:endParaRPr lang="en-IN" dirty="0"/>
          </a:p>
          <a:p>
            <a:pPr lvl="0"/>
            <a:r>
              <a:rPr lang="en-US" dirty="0"/>
              <a:t>Each record in the symbol table appears on exactly one of these lists.</a:t>
            </a:r>
            <a:endParaRPr lang="en-IN" dirty="0"/>
          </a:p>
          <a:p>
            <a:pPr lvl="0"/>
            <a:r>
              <a:rPr lang="en-US" dirty="0"/>
              <a:t>Search by:</a:t>
            </a:r>
          </a:p>
          <a:p>
            <a:pPr lvl="1"/>
            <a:r>
              <a:rPr lang="en-US" dirty="0"/>
              <a:t>applying a hash function ‘h’ to NAME such that h (NAME) is an integer between 0 and k-1. </a:t>
            </a:r>
          </a:p>
          <a:p>
            <a:pPr lvl="1"/>
            <a:r>
              <a:rPr lang="en-US" dirty="0"/>
              <a:t>Record for NAME belongs to the list numbered h (NAME). </a:t>
            </a:r>
          </a:p>
          <a:p>
            <a:pPr lvl="1"/>
            <a:r>
              <a:rPr lang="en-US" dirty="0"/>
              <a:t>Compute h (NAME) and search that list only.</a:t>
            </a:r>
            <a:endParaRPr lang="en-IN" dirty="0"/>
          </a:p>
          <a:p>
            <a:pPr lvl="0"/>
            <a:r>
              <a:rPr lang="en-US" dirty="0"/>
              <a:t>To add a record:</a:t>
            </a:r>
          </a:p>
          <a:p>
            <a:pPr lvl="1"/>
            <a:r>
              <a:rPr lang="en-US" dirty="0"/>
              <a:t>create a record at first available place. </a:t>
            </a:r>
          </a:p>
          <a:p>
            <a:pPr lvl="1"/>
            <a:r>
              <a:rPr lang="en-US" dirty="0"/>
              <a:t>Link that record to the beginning of the h (NAME)</a:t>
            </a:r>
            <a:r>
              <a:rPr lang="en-US" baseline="30000" dirty="0" err="1"/>
              <a:t>th</a:t>
            </a:r>
            <a:r>
              <a:rPr lang="en-US" dirty="0"/>
              <a:t> list.</a:t>
            </a:r>
            <a:endParaRPr lang="en-IN" dirty="0"/>
          </a:p>
          <a:p>
            <a:pPr lvl="0"/>
            <a:r>
              <a:rPr lang="en-US" dirty="0"/>
              <a:t>To delete place a special mark in place of the deleted record.</a:t>
            </a:r>
            <a:endParaRPr lang="en-IN" dirty="0"/>
          </a:p>
          <a:p>
            <a:endParaRPr lang="en-IN" dirty="0"/>
          </a:p>
        </p:txBody>
      </p:sp>
    </p:spTree>
    <p:extLst>
      <p:ext uri="{BB962C8B-B14F-4D97-AF65-F5344CB8AC3E}">
        <p14:creationId xmlns:p14="http://schemas.microsoft.com/office/powerpoint/2010/main" val="13477405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AA54256-A290-402D-882D-3A516BD236B3}"/>
              </a:ext>
            </a:extLst>
          </p:cNvPr>
          <p:cNvSpPr>
            <a:spLocks noGrp="1"/>
          </p:cNvSpPr>
          <p:nvPr>
            <p:ph idx="1"/>
          </p:nvPr>
        </p:nvSpPr>
        <p:spPr>
          <a:xfrm>
            <a:off x="648930" y="564444"/>
            <a:ext cx="4493085" cy="5659375"/>
          </a:xfrm>
        </p:spPr>
        <p:txBody>
          <a:bodyPr>
            <a:normAutofit/>
          </a:bodyPr>
          <a:lstStyle/>
          <a:p>
            <a:r>
              <a:rPr lang="en-IN" sz="1800" dirty="0"/>
              <a:t>Capability of performing ‘m’ accesses on ‘n’ names in time proportional to n(</a:t>
            </a:r>
            <a:r>
              <a:rPr lang="en-IN" sz="1800" dirty="0" err="1"/>
              <a:t>n+m</a:t>
            </a:r>
            <a:r>
              <a:rPr lang="en-IN" sz="1800" dirty="0"/>
              <a:t>)/k, for any constant ‘k’</a:t>
            </a:r>
          </a:p>
          <a:p>
            <a:r>
              <a:rPr lang="en-IN" sz="1800" dirty="0"/>
              <a:t>Hash table is preferred especially if storage is not particularly costly</a:t>
            </a:r>
          </a:p>
          <a:p>
            <a:r>
              <a:rPr lang="en-IN" sz="1800" dirty="0"/>
              <a:t>Hash function ‘h’</a:t>
            </a:r>
          </a:p>
          <a:p>
            <a:pPr lvl="1"/>
            <a:r>
              <a:rPr lang="en-IN" sz="1400" dirty="0"/>
              <a:t>Distribute names uniformly among the k lists</a:t>
            </a:r>
          </a:p>
          <a:p>
            <a:pPr lvl="1"/>
            <a:r>
              <a:rPr lang="en-IN" sz="1400" dirty="0"/>
              <a:t>Easy to compute for names consisting of strings of characters</a:t>
            </a:r>
          </a:p>
        </p:txBody>
      </p:sp>
      <p:pic>
        <p:nvPicPr>
          <p:cNvPr id="4" name="Picture 3">
            <a:extLst>
              <a:ext uri="{FF2B5EF4-FFF2-40B4-BE49-F238E27FC236}">
                <a16:creationId xmlns:a16="http://schemas.microsoft.com/office/drawing/2014/main" xmlns="" id="{8FAE2D6A-DF05-442D-8240-C171245B59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55" b="-1"/>
          <a:stretch/>
        </p:blipFill>
        <p:spPr>
          <a:xfrm>
            <a:off x="5959132" y="10"/>
            <a:ext cx="6232867" cy="5659375"/>
          </a:xfrm>
          <a:prstGeom prst="rect">
            <a:avLst/>
          </a:prstGeom>
          <a:effectLst/>
        </p:spPr>
      </p:pic>
    </p:spTree>
    <p:extLst>
      <p:ext uri="{BB962C8B-B14F-4D97-AF65-F5344CB8AC3E}">
        <p14:creationId xmlns:p14="http://schemas.microsoft.com/office/powerpoint/2010/main" val="12444785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7125887-D832-4545-B97D-2961E737C287}"/>
              </a:ext>
            </a:extLst>
          </p:cNvPr>
          <p:cNvSpPr>
            <a:spLocks noGrp="1"/>
          </p:cNvSpPr>
          <p:nvPr>
            <p:ph type="title"/>
          </p:nvPr>
        </p:nvSpPr>
        <p:spPr>
          <a:xfrm>
            <a:off x="1115568" y="548640"/>
            <a:ext cx="10168128" cy="1179576"/>
          </a:xfrm>
        </p:spPr>
        <p:txBody>
          <a:bodyPr>
            <a:normAutofit/>
          </a:bodyPr>
          <a:lstStyle/>
          <a:p>
            <a:r>
              <a:rPr lang="en-IN" sz="4000"/>
              <a:t>9.3 Representing scope information</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74645059-1CD4-44F5-88AD-DC02AA198BE9}"/>
              </a:ext>
            </a:extLst>
          </p:cNvPr>
          <p:cNvSpPr>
            <a:spLocks noGrp="1"/>
          </p:cNvSpPr>
          <p:nvPr>
            <p:ph idx="1"/>
          </p:nvPr>
        </p:nvSpPr>
        <p:spPr>
          <a:xfrm>
            <a:off x="1115568" y="2481943"/>
            <a:ext cx="10168128" cy="3695020"/>
          </a:xfrm>
        </p:spPr>
        <p:txBody>
          <a:bodyPr>
            <a:normAutofit/>
          </a:bodyPr>
          <a:lstStyle/>
          <a:p>
            <a:r>
              <a:rPr lang="en-IN" sz="2200" dirty="0" smtClean="0"/>
              <a:t>Ex. </a:t>
            </a:r>
            <a:r>
              <a:rPr lang="en-IN" sz="2200" dirty="0"/>
              <a:t>FORTRAN – scope of a name is a single subroutine</a:t>
            </a:r>
          </a:p>
          <a:p>
            <a:r>
              <a:rPr lang="en-IN" sz="2200" dirty="0" smtClean="0"/>
              <a:t>Ex</a:t>
            </a:r>
            <a:r>
              <a:rPr lang="en-IN" sz="2200" dirty="0"/>
              <a:t>. ALGOL – scope of a name is the block or procedure in which it is declared</a:t>
            </a:r>
          </a:p>
          <a:p>
            <a:r>
              <a:rPr lang="en-IN" sz="2200" dirty="0"/>
              <a:t>Thus in the same program the same identifier may be declared several times as distinct names, with different attributes</a:t>
            </a:r>
          </a:p>
          <a:p>
            <a:r>
              <a:rPr lang="en-IN" sz="2200" dirty="0"/>
              <a:t>It is the responsibility of the symbol table to keep different declarations of the same identifier distinct</a:t>
            </a:r>
          </a:p>
        </p:txBody>
      </p:sp>
    </p:spTree>
    <p:extLst>
      <p:ext uri="{BB962C8B-B14F-4D97-AF65-F5344CB8AC3E}">
        <p14:creationId xmlns:p14="http://schemas.microsoft.com/office/powerpoint/2010/main" val="17801744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A59F40A-BB84-40B6-97BF-E7313EF31B10}"/>
              </a:ext>
            </a:extLst>
          </p:cNvPr>
          <p:cNvSpPr>
            <a:spLocks noGrp="1"/>
          </p:cNvSpPr>
          <p:nvPr>
            <p:ph idx="1"/>
          </p:nvPr>
        </p:nvSpPr>
        <p:spPr/>
        <p:txBody>
          <a:bodyPr/>
          <a:lstStyle/>
          <a:p>
            <a:r>
              <a:rPr lang="en-IN" dirty="0"/>
              <a:t>Method :</a:t>
            </a:r>
          </a:p>
          <a:p>
            <a:r>
              <a:rPr lang="en-IN" dirty="0"/>
              <a:t>Give a unique number to each program element that may have its own local data</a:t>
            </a:r>
          </a:p>
          <a:p>
            <a:r>
              <a:rPr lang="en-IN" dirty="0"/>
              <a:t>A match occurs if the identifiers match character for character, and the associated number in the symbol-table entry is the number of a currently active block or subroutine</a:t>
            </a:r>
          </a:p>
          <a:p>
            <a:r>
              <a:rPr lang="en-IN" dirty="0"/>
              <a:t>When the scope of the source program goes beyond the scope of a name, the compiler may erase the characters representing the name – share the space</a:t>
            </a:r>
          </a:p>
          <a:p>
            <a:endParaRPr lang="en-IN" dirty="0"/>
          </a:p>
        </p:txBody>
      </p:sp>
    </p:spTree>
    <p:extLst>
      <p:ext uri="{BB962C8B-B14F-4D97-AF65-F5344CB8AC3E}">
        <p14:creationId xmlns:p14="http://schemas.microsoft.com/office/powerpoint/2010/main" val="22824980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2B7C8BA-B991-4264-9500-BABA726E51C2}"/>
              </a:ext>
            </a:extLst>
          </p:cNvPr>
          <p:cNvPicPr>
            <a:picLocks noChangeAspect="1"/>
          </p:cNvPicPr>
          <p:nvPr/>
        </p:nvPicPr>
        <p:blipFill>
          <a:blip r:embed="rId2"/>
          <a:stretch>
            <a:fillRect/>
          </a:stretch>
        </p:blipFill>
        <p:spPr>
          <a:xfrm>
            <a:off x="1166107" y="566913"/>
            <a:ext cx="7318136" cy="6059603"/>
          </a:xfrm>
          <a:prstGeom prst="rect">
            <a:avLst/>
          </a:prstGeom>
        </p:spPr>
      </p:pic>
    </p:spTree>
    <p:extLst>
      <p:ext uri="{BB962C8B-B14F-4D97-AF65-F5344CB8AC3E}">
        <p14:creationId xmlns:p14="http://schemas.microsoft.com/office/powerpoint/2010/main" val="8991176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1414D1C-F8CB-4C9D-B133-D7EB0CC7BF5A}"/>
              </a:ext>
            </a:extLst>
          </p:cNvPr>
          <p:cNvSpPr>
            <a:spLocks noGrp="1"/>
          </p:cNvSpPr>
          <p:nvPr>
            <p:ph idx="1"/>
          </p:nvPr>
        </p:nvSpPr>
        <p:spPr/>
        <p:txBody>
          <a:bodyPr/>
          <a:lstStyle/>
          <a:p>
            <a:r>
              <a:rPr lang="en-IN" dirty="0"/>
              <a:t>FORTRAN</a:t>
            </a:r>
          </a:p>
        </p:txBody>
      </p:sp>
      <p:pic>
        <p:nvPicPr>
          <p:cNvPr id="4" name="Picture 3">
            <a:extLst>
              <a:ext uri="{FF2B5EF4-FFF2-40B4-BE49-F238E27FC236}">
                <a16:creationId xmlns:a16="http://schemas.microsoft.com/office/drawing/2014/main" xmlns="" id="{18EAF508-CF50-4964-ABE4-A60D5CC79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9001" y="1296364"/>
            <a:ext cx="7894799" cy="4880599"/>
          </a:xfrm>
          <a:prstGeom prst="rect">
            <a:avLst/>
          </a:prstGeom>
        </p:spPr>
      </p:pic>
    </p:spTree>
    <p:extLst>
      <p:ext uri="{BB962C8B-B14F-4D97-AF65-F5344CB8AC3E}">
        <p14:creationId xmlns:p14="http://schemas.microsoft.com/office/powerpoint/2010/main" val="32775388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CC3D40D-5864-47C4-BBC8-FA5F30AA5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621" y="717063"/>
            <a:ext cx="7289004" cy="5390659"/>
          </a:xfrm>
          <a:prstGeom prst="rect">
            <a:avLst/>
          </a:prstGeom>
        </p:spPr>
      </p:pic>
    </p:spTree>
    <p:extLst>
      <p:ext uri="{BB962C8B-B14F-4D97-AF65-F5344CB8AC3E}">
        <p14:creationId xmlns:p14="http://schemas.microsoft.com/office/powerpoint/2010/main" val="28042006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01B977-F996-44D3-90F1-099BE2230CD2}"/>
              </a:ext>
            </a:extLst>
          </p:cNvPr>
          <p:cNvSpPr>
            <a:spLocks noGrp="1"/>
          </p:cNvSpPr>
          <p:nvPr>
            <p:ph idx="1"/>
          </p:nvPr>
        </p:nvSpPr>
        <p:spPr/>
        <p:txBody>
          <a:bodyPr/>
          <a:lstStyle/>
          <a:p>
            <a:r>
              <a:rPr lang="en-IN" dirty="0"/>
              <a:t>Symbol table organization</a:t>
            </a:r>
          </a:p>
          <a:p>
            <a:pPr marL="0" indent="0">
              <a:buNone/>
            </a:pPr>
            <a:r>
              <a:rPr lang="en-IN" dirty="0"/>
              <a:t>For ALGOL</a:t>
            </a:r>
          </a:p>
        </p:txBody>
      </p:sp>
      <p:pic>
        <p:nvPicPr>
          <p:cNvPr id="4" name="Picture 3">
            <a:extLst>
              <a:ext uri="{FF2B5EF4-FFF2-40B4-BE49-F238E27FC236}">
                <a16:creationId xmlns:a16="http://schemas.microsoft.com/office/drawing/2014/main" xmlns="" id="{B5A046D6-5F36-4735-B3AB-A8EB73FDB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0803" y="134597"/>
            <a:ext cx="5907310" cy="6384270"/>
          </a:xfrm>
          <a:prstGeom prst="rect">
            <a:avLst/>
          </a:prstGeom>
        </p:spPr>
      </p:pic>
    </p:spTree>
    <p:extLst>
      <p:ext uri="{BB962C8B-B14F-4D97-AF65-F5344CB8AC3E}">
        <p14:creationId xmlns:p14="http://schemas.microsoft.com/office/powerpoint/2010/main" val="28885899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25A7A98-630F-4F2F-A0FF-BD6AA9C0A2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543" y="479502"/>
            <a:ext cx="6467946" cy="5597913"/>
          </a:xfrm>
          <a:prstGeom prst="rect">
            <a:avLst/>
          </a:prstGeom>
        </p:spPr>
      </p:pic>
    </p:spTree>
    <p:extLst>
      <p:ext uri="{BB962C8B-B14F-4D97-AF65-F5344CB8AC3E}">
        <p14:creationId xmlns:p14="http://schemas.microsoft.com/office/powerpoint/2010/main" val="2350435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39F2B8C-8E87-450F-99A4-D1FDADF39972}"/>
              </a:ext>
            </a:extLst>
          </p:cNvPr>
          <p:cNvPicPr>
            <a:picLocks noChangeAspect="1"/>
          </p:cNvPicPr>
          <p:nvPr/>
        </p:nvPicPr>
        <p:blipFill>
          <a:blip r:embed="rId2"/>
          <a:stretch>
            <a:fillRect/>
          </a:stretch>
        </p:blipFill>
        <p:spPr>
          <a:xfrm>
            <a:off x="380505" y="362011"/>
            <a:ext cx="9958197" cy="6216919"/>
          </a:xfrm>
          <a:prstGeom prst="rect">
            <a:avLst/>
          </a:prstGeom>
        </p:spPr>
      </p:pic>
      <p:cxnSp>
        <p:nvCxnSpPr>
          <p:cNvPr id="3" name="Straight Connector 2">
            <a:extLst>
              <a:ext uri="{FF2B5EF4-FFF2-40B4-BE49-F238E27FC236}">
                <a16:creationId xmlns:a16="http://schemas.microsoft.com/office/drawing/2014/main" xmlns="" id="{1CB2A0FE-A485-4A22-AD4B-A8D8D62AF250}"/>
              </a:ext>
            </a:extLst>
          </p:cNvPr>
          <p:cNvCxnSpPr/>
          <p:nvPr/>
        </p:nvCxnSpPr>
        <p:spPr>
          <a:xfrm>
            <a:off x="5865541" y="1550020"/>
            <a:ext cx="14162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8FC8C579-64C3-4930-9900-9FA7EC3870A6}"/>
              </a:ext>
            </a:extLst>
          </p:cNvPr>
          <p:cNvCxnSpPr/>
          <p:nvPr/>
        </p:nvCxnSpPr>
        <p:spPr>
          <a:xfrm>
            <a:off x="4270917" y="2408663"/>
            <a:ext cx="10147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18F02C2B-0899-4517-BE9F-DAC8EFFA34F2}"/>
              </a:ext>
            </a:extLst>
          </p:cNvPr>
          <p:cNvCxnSpPr/>
          <p:nvPr/>
        </p:nvCxnSpPr>
        <p:spPr>
          <a:xfrm>
            <a:off x="4951141" y="4081346"/>
            <a:ext cx="6244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74C59C2A-E27D-4FDD-9D1C-658B90F3BC88}"/>
              </a:ext>
            </a:extLst>
          </p:cNvPr>
          <p:cNvCxnSpPr/>
          <p:nvPr/>
        </p:nvCxnSpPr>
        <p:spPr>
          <a:xfrm>
            <a:off x="4170556" y="4616605"/>
            <a:ext cx="8697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E2B65204-E3B8-48F8-AC64-76482B803F7E}"/>
              </a:ext>
            </a:extLst>
          </p:cNvPr>
          <p:cNvCxnSpPr/>
          <p:nvPr/>
        </p:nvCxnSpPr>
        <p:spPr>
          <a:xfrm>
            <a:off x="4951141" y="5486400"/>
            <a:ext cx="1460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4C3B580D-6591-4B04-A67D-883ACF740201}"/>
              </a:ext>
            </a:extLst>
          </p:cNvPr>
          <p:cNvCxnSpPr/>
          <p:nvPr/>
        </p:nvCxnSpPr>
        <p:spPr>
          <a:xfrm>
            <a:off x="7014117" y="5464098"/>
            <a:ext cx="225254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6194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DA7991-539E-40E6-908C-F5E24E2961DC}"/>
              </a:ext>
            </a:extLst>
          </p:cNvPr>
          <p:cNvSpPr>
            <a:spLocks noGrp="1"/>
          </p:cNvSpPr>
          <p:nvPr>
            <p:ph type="title"/>
          </p:nvPr>
        </p:nvSpPr>
        <p:spPr/>
        <p:txBody>
          <a:bodyPr/>
          <a:lstStyle/>
          <a:p>
            <a:r>
              <a:rPr lang="en-IN"/>
              <a:t>Questions</a:t>
            </a:r>
            <a:endParaRPr lang="en-IN" dirty="0"/>
          </a:p>
        </p:txBody>
      </p:sp>
      <p:pic>
        <p:nvPicPr>
          <p:cNvPr id="5" name="Picture 4">
            <a:extLst>
              <a:ext uri="{FF2B5EF4-FFF2-40B4-BE49-F238E27FC236}">
                <a16:creationId xmlns:a16="http://schemas.microsoft.com/office/drawing/2014/main" xmlns="" id="{D9FD0770-C41D-4410-9A70-E24D32C45DCD}"/>
              </a:ext>
            </a:extLst>
          </p:cNvPr>
          <p:cNvPicPr>
            <a:picLocks noChangeAspect="1"/>
          </p:cNvPicPr>
          <p:nvPr/>
        </p:nvPicPr>
        <p:blipFill>
          <a:blip r:embed="rId2"/>
          <a:stretch>
            <a:fillRect/>
          </a:stretch>
        </p:blipFill>
        <p:spPr>
          <a:xfrm>
            <a:off x="338509" y="1979221"/>
            <a:ext cx="10634292" cy="721580"/>
          </a:xfrm>
          <a:prstGeom prst="rect">
            <a:avLst/>
          </a:prstGeom>
        </p:spPr>
      </p:pic>
      <p:pic>
        <p:nvPicPr>
          <p:cNvPr id="7" name="Picture 6">
            <a:extLst>
              <a:ext uri="{FF2B5EF4-FFF2-40B4-BE49-F238E27FC236}">
                <a16:creationId xmlns:a16="http://schemas.microsoft.com/office/drawing/2014/main" xmlns="" id="{073DE50F-15E7-4701-BD78-9758311DC8CC}"/>
              </a:ext>
            </a:extLst>
          </p:cNvPr>
          <p:cNvPicPr>
            <a:picLocks noChangeAspect="1"/>
          </p:cNvPicPr>
          <p:nvPr/>
        </p:nvPicPr>
        <p:blipFill>
          <a:blip r:embed="rId3"/>
          <a:stretch>
            <a:fillRect/>
          </a:stretch>
        </p:blipFill>
        <p:spPr>
          <a:xfrm>
            <a:off x="1238250" y="2856571"/>
            <a:ext cx="9734551" cy="506631"/>
          </a:xfrm>
          <a:prstGeom prst="rect">
            <a:avLst/>
          </a:prstGeom>
        </p:spPr>
      </p:pic>
    </p:spTree>
    <p:extLst>
      <p:ext uri="{BB962C8B-B14F-4D97-AF65-F5344CB8AC3E}">
        <p14:creationId xmlns:p14="http://schemas.microsoft.com/office/powerpoint/2010/main" val="24450256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28B494-EA0C-49FD-96F1-44C33BF90A8B}"/>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a16="http://schemas.microsoft.com/office/drawing/2014/main" xmlns="" id="{F3D0F805-A24C-4EA9-9585-F165611630DB}"/>
              </a:ext>
            </a:extLst>
          </p:cNvPr>
          <p:cNvGraphicFramePr>
            <a:graphicFrameLocks noGrp="1"/>
          </p:cNvGraphicFramePr>
          <p:nvPr>
            <p:ph idx="1"/>
            <p:extLst>
              <p:ext uri="{D42A27DB-BD31-4B8C-83A1-F6EECF244321}">
                <p14:modId xmlns:p14="http://schemas.microsoft.com/office/powerpoint/2010/main" val="211103511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a16="http://schemas.microsoft.com/office/drawing/2014/main" xmlns="" id="{1B88070F-BDAB-49A9-99A7-17F4569D252F}"/>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462291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1336390"/>
            <a:ext cx="6155988" cy="1182927"/>
          </a:xfrm>
        </p:spPr>
        <p:txBody>
          <a:bodyPr anchor="b">
            <a:normAutofit/>
          </a:bodyPr>
          <a:lstStyle/>
          <a:p>
            <a:r>
              <a:rPr lang="en-US" sz="3900"/>
              <a:t>Chapter 11 -Error Detection and Recovery</a:t>
            </a:r>
          </a:p>
        </p:txBody>
      </p:sp>
      <p:cxnSp>
        <p:nvCxnSpPr>
          <p:cNvPr id="12" name="Straight Connector 11">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03776" y="2829330"/>
            <a:ext cx="6190412" cy="3344459"/>
          </a:xfrm>
        </p:spPr>
        <p:txBody>
          <a:bodyPr anchor="t">
            <a:normAutofit/>
          </a:bodyPr>
          <a:lstStyle/>
          <a:p>
            <a:r>
              <a:rPr lang="en-US" sz="2000">
                <a:solidFill>
                  <a:schemeClr val="tx1">
                    <a:alpha val="80000"/>
                  </a:schemeClr>
                </a:solidFill>
              </a:rPr>
              <a:t>Compiler must be an effective </a:t>
            </a:r>
            <a:r>
              <a:rPr lang="en-US" sz="2000" b="1">
                <a:solidFill>
                  <a:schemeClr val="tx1">
                    <a:alpha val="80000"/>
                  </a:schemeClr>
                </a:solidFill>
              </a:rPr>
              <a:t>communication</a:t>
            </a:r>
            <a:r>
              <a:rPr lang="en-US" sz="2000">
                <a:solidFill>
                  <a:schemeClr val="tx1">
                    <a:alpha val="80000"/>
                  </a:schemeClr>
                </a:solidFill>
              </a:rPr>
              <a:t> device</a:t>
            </a:r>
          </a:p>
          <a:p>
            <a:r>
              <a:rPr lang="en-US" sz="2000">
                <a:solidFill>
                  <a:schemeClr val="tx1">
                    <a:alpha val="80000"/>
                  </a:schemeClr>
                </a:solidFill>
              </a:rPr>
              <a:t>It should deliver </a:t>
            </a:r>
            <a:r>
              <a:rPr lang="en-US" sz="2000" b="1">
                <a:solidFill>
                  <a:schemeClr val="tx1">
                    <a:alpha val="80000"/>
                  </a:schemeClr>
                </a:solidFill>
              </a:rPr>
              <a:t>comments</a:t>
            </a:r>
            <a:r>
              <a:rPr lang="en-US" sz="2000">
                <a:solidFill>
                  <a:schemeClr val="tx1">
                    <a:alpha val="80000"/>
                  </a:schemeClr>
                </a:solidFill>
              </a:rPr>
              <a:t> to the user in a language and manner the user can </a:t>
            </a:r>
            <a:r>
              <a:rPr lang="en-US" sz="2000" b="1">
                <a:solidFill>
                  <a:schemeClr val="tx1">
                    <a:alpha val="80000"/>
                  </a:schemeClr>
                </a:solidFill>
              </a:rPr>
              <a:t>understand</a:t>
            </a:r>
          </a:p>
          <a:p>
            <a:r>
              <a:rPr lang="en-US" sz="2000">
                <a:solidFill>
                  <a:schemeClr val="tx1">
                    <a:alpha val="80000"/>
                  </a:schemeClr>
                </a:solidFill>
              </a:rPr>
              <a:t>Compiler should also be able to </a:t>
            </a:r>
            <a:r>
              <a:rPr lang="en-US" sz="2000" b="1">
                <a:solidFill>
                  <a:schemeClr val="tx1">
                    <a:alpha val="80000"/>
                  </a:schemeClr>
                </a:solidFill>
              </a:rPr>
              <a:t>recover from errors</a:t>
            </a:r>
          </a:p>
        </p:txBody>
      </p:sp>
      <p:pic>
        <p:nvPicPr>
          <p:cNvPr id="7" name="Graphic 6" descr="Error">
            <a:extLst>
              <a:ext uri="{FF2B5EF4-FFF2-40B4-BE49-F238E27FC236}">
                <a16:creationId xmlns:a16="http://schemas.microsoft.com/office/drawing/2014/main" xmlns="" id="{B574729E-2561-4C51-9F14-86E1E0810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15187" y="2058033"/>
            <a:ext cx="3548404" cy="3548404"/>
          </a:xfrm>
          <a:prstGeom prst="rect">
            <a:avLst/>
          </a:prstGeom>
        </p:spPr>
      </p:pic>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80967103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1115568" y="2481943"/>
            <a:ext cx="10168128" cy="3695020"/>
          </a:xfrm>
        </p:spPr>
        <p:txBody>
          <a:bodyPr>
            <a:normAutofit/>
          </a:bodyPr>
          <a:lstStyle/>
          <a:p>
            <a:r>
              <a:rPr lang="en-US" sz="2200" dirty="0"/>
              <a:t>Each </a:t>
            </a:r>
            <a:r>
              <a:rPr lang="en-US" sz="2200" i="1" dirty="0"/>
              <a:t>phase</a:t>
            </a:r>
            <a:r>
              <a:rPr lang="en-US" sz="2200" dirty="0"/>
              <a:t> of a compiler expects its </a:t>
            </a:r>
            <a:r>
              <a:rPr lang="en-US" sz="2200" b="1" i="1" dirty="0"/>
              <a:t>input</a:t>
            </a:r>
            <a:r>
              <a:rPr lang="en-US" sz="2200" dirty="0"/>
              <a:t> to follow a certain </a:t>
            </a:r>
            <a:r>
              <a:rPr lang="en-US" sz="2200" b="1" i="1"/>
              <a:t>specification</a:t>
            </a:r>
            <a:r>
              <a:rPr lang="en-US" sz="2200" i="1"/>
              <a:t> </a:t>
            </a:r>
            <a:r>
              <a:rPr lang="en-US" sz="2200"/>
              <a:t>ex</a:t>
            </a:r>
            <a:r>
              <a:rPr lang="en-US" sz="2200" dirty="0"/>
              <a:t>. RE, grammar rules, type rules</a:t>
            </a:r>
          </a:p>
          <a:p>
            <a:r>
              <a:rPr lang="en-US" sz="2200" dirty="0"/>
              <a:t>When the input does not, the phase has detected an </a:t>
            </a:r>
            <a:r>
              <a:rPr lang="en-US" sz="2200" i="1" dirty="0"/>
              <a:t>inconsistency</a:t>
            </a:r>
            <a:r>
              <a:rPr lang="en-US" sz="2200" dirty="0"/>
              <a:t> or an </a:t>
            </a:r>
            <a:r>
              <a:rPr lang="en-US" sz="2200" b="1" i="1" dirty="0"/>
              <a:t>error</a:t>
            </a:r>
            <a:r>
              <a:rPr lang="en-US" sz="2200" dirty="0"/>
              <a:t>, which it should report to the user</a:t>
            </a:r>
          </a:p>
          <a:p>
            <a:r>
              <a:rPr lang="en-US" sz="2200" dirty="0"/>
              <a:t>In order to </a:t>
            </a:r>
            <a:r>
              <a:rPr lang="en-US" sz="2200" b="1" dirty="0"/>
              <a:t>continue processing </a:t>
            </a:r>
            <a:r>
              <a:rPr lang="en-US" sz="2200" dirty="0"/>
              <a:t>its input, the phase must </a:t>
            </a:r>
            <a:r>
              <a:rPr lang="en-US" sz="2200" i="1" dirty="0"/>
              <a:t>recover</a:t>
            </a:r>
            <a:r>
              <a:rPr lang="en-US" sz="2200" dirty="0"/>
              <a:t> from each error it detects</a:t>
            </a:r>
          </a:p>
          <a:p>
            <a:r>
              <a:rPr lang="en-US" sz="2200" dirty="0"/>
              <a:t>Errors can be </a:t>
            </a:r>
            <a:r>
              <a:rPr lang="en-US" sz="2200" b="1" dirty="0"/>
              <a:t>classified</a:t>
            </a:r>
            <a:r>
              <a:rPr lang="en-US" sz="2200" dirty="0"/>
              <a:t>, depending on which compiler </a:t>
            </a:r>
            <a:r>
              <a:rPr lang="en-US" sz="2200" i="1" dirty="0"/>
              <a:t>phase</a:t>
            </a:r>
            <a:r>
              <a:rPr lang="en-US" sz="2200" dirty="0"/>
              <a:t> detects them, as:</a:t>
            </a:r>
          </a:p>
          <a:p>
            <a:pPr lvl="1"/>
            <a:r>
              <a:rPr lang="en-US" sz="2200" dirty="0"/>
              <a:t>Lexical-phase</a:t>
            </a:r>
          </a:p>
          <a:p>
            <a:pPr lvl="1"/>
            <a:r>
              <a:rPr lang="en-US" sz="2200" dirty="0"/>
              <a:t>Syntactic-phase</a:t>
            </a:r>
          </a:p>
          <a:p>
            <a:pPr lvl="1"/>
            <a:r>
              <a:rPr lang="en-US" sz="2200" dirty="0"/>
              <a:t>Semantic-phase</a:t>
            </a:r>
          </a:p>
        </p:txBody>
      </p:sp>
    </p:spTree>
    <p:extLst>
      <p:ext uri="{BB962C8B-B14F-4D97-AF65-F5344CB8AC3E}">
        <p14:creationId xmlns:p14="http://schemas.microsoft.com/office/powerpoint/2010/main" val="296976013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86F75CE-A929-4988-B8DD-ED9B7A84F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1835" y="704438"/>
            <a:ext cx="8705307" cy="5449124"/>
          </a:xfrm>
        </p:spPr>
      </p:pic>
    </p:spTree>
    <p:extLst>
      <p:ext uri="{BB962C8B-B14F-4D97-AF65-F5344CB8AC3E}">
        <p14:creationId xmlns:p14="http://schemas.microsoft.com/office/powerpoint/2010/main" val="26780356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1115568" y="2481943"/>
            <a:ext cx="10168128" cy="3695020"/>
          </a:xfrm>
        </p:spPr>
        <p:txBody>
          <a:bodyPr>
            <a:normAutofit/>
          </a:bodyPr>
          <a:lstStyle/>
          <a:p>
            <a:r>
              <a:rPr lang="en-US" sz="2200"/>
              <a:t>The error detection and recovery portion of the compiler consists of:</a:t>
            </a:r>
          </a:p>
          <a:p>
            <a:pPr lvl="1"/>
            <a:r>
              <a:rPr lang="en-US" sz="2200"/>
              <a:t>Routines to recover from lexical and syntactic errors</a:t>
            </a:r>
          </a:p>
          <a:p>
            <a:pPr lvl="1"/>
            <a:r>
              <a:rPr lang="en-US" sz="2200"/>
              <a:t>Routine to detect semantic errors</a:t>
            </a:r>
          </a:p>
          <a:p>
            <a:pPr lvl="1"/>
            <a:r>
              <a:rPr lang="en-US" sz="2200"/>
              <a:t>Routine to print diagnostics – diagnostic routine communicates with the symbol table to avoid printing redundant messages</a:t>
            </a:r>
          </a:p>
          <a:p>
            <a:pPr lvl="1"/>
            <a:r>
              <a:rPr lang="en-US" sz="2200"/>
              <a:t>The message printer must defer its diagnostics until after a complete line of source text has been read and listed</a:t>
            </a:r>
          </a:p>
        </p:txBody>
      </p:sp>
    </p:spTree>
    <p:extLst>
      <p:ext uri="{BB962C8B-B14F-4D97-AF65-F5344CB8AC3E}">
        <p14:creationId xmlns:p14="http://schemas.microsoft.com/office/powerpoint/2010/main" val="6922097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1115568" y="2481943"/>
            <a:ext cx="10168128" cy="3695020"/>
          </a:xfrm>
        </p:spPr>
        <p:txBody>
          <a:bodyPr>
            <a:normAutofit/>
          </a:bodyPr>
          <a:lstStyle/>
          <a:p>
            <a:r>
              <a:rPr lang="en-US" sz="2200"/>
              <a:t>After detecting and reporting an error, a phase can either </a:t>
            </a:r>
            <a:r>
              <a:rPr lang="en-US" sz="2200" b="1"/>
              <a:t>repair</a:t>
            </a:r>
            <a:r>
              <a:rPr lang="en-US" sz="2200"/>
              <a:t> the error or </a:t>
            </a:r>
            <a:r>
              <a:rPr lang="en-US" sz="2200" b="1"/>
              <a:t>pass it </a:t>
            </a:r>
            <a:r>
              <a:rPr lang="en-US" sz="2200"/>
              <a:t>along to subsequent modules</a:t>
            </a:r>
          </a:p>
          <a:p>
            <a:r>
              <a:rPr lang="en-US" sz="2200"/>
              <a:t>If a phase attempts </a:t>
            </a:r>
            <a:r>
              <a:rPr lang="en-US" sz="2200" b="1"/>
              <a:t>repair</a:t>
            </a:r>
            <a:r>
              <a:rPr lang="en-US" sz="2200"/>
              <a:t>, it should take precautions that the repair does </a:t>
            </a:r>
            <a:r>
              <a:rPr lang="en-US" sz="2200" u="sng"/>
              <a:t>not introduce other errors</a:t>
            </a:r>
          </a:p>
          <a:p>
            <a:r>
              <a:rPr lang="en-US" sz="2200"/>
              <a:t>If a phase transmits errors without repair, then all subsequent phases should be prepared to deal with the erroneous inputs passed along</a:t>
            </a:r>
          </a:p>
        </p:txBody>
      </p:sp>
    </p:spTree>
    <p:extLst>
      <p:ext uri="{BB962C8B-B14F-4D97-AF65-F5344CB8AC3E}">
        <p14:creationId xmlns:p14="http://schemas.microsoft.com/office/powerpoint/2010/main" val="6750456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a:t>11.2 Lexical-Phase errors</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1115568" y="2481943"/>
            <a:ext cx="10168128" cy="3695020"/>
          </a:xfrm>
        </p:spPr>
        <p:txBody>
          <a:bodyPr>
            <a:normAutofit/>
          </a:bodyPr>
          <a:lstStyle/>
          <a:p>
            <a:r>
              <a:rPr lang="en-US" sz="2000" dirty="0" smtClean="0"/>
              <a:t>E.g. </a:t>
            </a:r>
            <a:r>
              <a:rPr lang="en-US" sz="2000" dirty="0"/>
              <a:t>misspelling an identifier, keyword, or operator</a:t>
            </a:r>
          </a:p>
          <a:p>
            <a:r>
              <a:rPr lang="en-US" sz="2000" dirty="0"/>
              <a:t>If after some  processing, the lexical analyzer discovers that no </a:t>
            </a:r>
            <a:r>
              <a:rPr lang="en-US" sz="2000" b="1" dirty="0"/>
              <a:t>prefix</a:t>
            </a:r>
            <a:r>
              <a:rPr lang="en-US" sz="2000" dirty="0"/>
              <a:t> of the remaining input </a:t>
            </a:r>
            <a:r>
              <a:rPr lang="en-US" sz="2000" b="1" dirty="0"/>
              <a:t>fits</a:t>
            </a:r>
            <a:r>
              <a:rPr lang="en-US" sz="2000" dirty="0"/>
              <a:t> the </a:t>
            </a:r>
            <a:r>
              <a:rPr lang="en-US" sz="2000" b="1" dirty="0"/>
              <a:t>specification</a:t>
            </a:r>
            <a:r>
              <a:rPr lang="en-US" sz="2000" dirty="0"/>
              <a:t> of any token class, </a:t>
            </a:r>
          </a:p>
          <a:p>
            <a:r>
              <a:rPr lang="en-US" sz="2000" dirty="0"/>
              <a:t>Then it can invoke an error-recovery routine that can take a variety of </a:t>
            </a:r>
            <a:r>
              <a:rPr lang="en-US" sz="2000" b="1" dirty="0"/>
              <a:t>remedial actions</a:t>
            </a:r>
          </a:p>
          <a:p>
            <a:r>
              <a:rPr lang="en-US" sz="2000" u="sng" dirty="0"/>
              <a:t>Skip</a:t>
            </a:r>
            <a:r>
              <a:rPr lang="en-US" sz="2000" dirty="0"/>
              <a:t> erroneous characters until the lexical analyzer can find another token</a:t>
            </a:r>
          </a:p>
          <a:p>
            <a:r>
              <a:rPr lang="en-US" sz="2000" dirty="0"/>
              <a:t>Use minimum-distance matching to </a:t>
            </a:r>
            <a:r>
              <a:rPr lang="en-US" sz="2000" u="sng" dirty="0"/>
              <a:t>correct</a:t>
            </a:r>
            <a:r>
              <a:rPr lang="en-US" sz="2000" dirty="0"/>
              <a:t> the spelling of a token – compute the minimum number of error transformations required to transform the erroneous program into one that is syntactically well-formed</a:t>
            </a:r>
          </a:p>
          <a:p>
            <a:r>
              <a:rPr lang="en-US" sz="2000" dirty="0"/>
              <a:t>An erroneous program has ‘k’ errors if the shortest sequence of error transformations that will map it into some valid program has length ‘k’</a:t>
            </a:r>
          </a:p>
        </p:txBody>
      </p:sp>
    </p:spTree>
    <p:extLst>
      <p:ext uri="{BB962C8B-B14F-4D97-AF65-F5344CB8AC3E}">
        <p14:creationId xmlns:p14="http://schemas.microsoft.com/office/powerpoint/2010/main" val="22574004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FAB4E0A6-4EA5-4073-806F-D0510968EF44}"/>
              </a:ext>
            </a:extLst>
          </p:cNvPr>
          <p:cNvSpPr>
            <a:spLocks noGrp="1"/>
          </p:cNvSpPr>
          <p:nvPr>
            <p:ph idx="1"/>
          </p:nvPr>
        </p:nvSpPr>
        <p:spPr>
          <a:xfrm>
            <a:off x="1115568" y="2481943"/>
            <a:ext cx="10168128" cy="3695020"/>
          </a:xfrm>
        </p:spPr>
        <p:txBody>
          <a:bodyPr>
            <a:normAutofit/>
          </a:bodyPr>
          <a:lstStyle/>
          <a:p>
            <a:r>
              <a:rPr lang="en-IN" sz="2200" dirty="0"/>
              <a:t>Error recovery strategies:</a:t>
            </a:r>
          </a:p>
          <a:p>
            <a:pPr marL="914400" lvl="1" indent="-457200">
              <a:buFont typeface="+mj-lt"/>
              <a:buAutoNum type="arabicPeriod"/>
            </a:pPr>
            <a:r>
              <a:rPr lang="en-IN" sz="2200" dirty="0"/>
              <a:t>Panic mode – delete successive </a:t>
            </a:r>
            <a:r>
              <a:rPr lang="en-IN" sz="2200"/>
              <a:t>characters from </a:t>
            </a:r>
            <a:r>
              <a:rPr lang="en-IN" sz="2200" dirty="0"/>
              <a:t>the remaining input until the lexical analyser can find a well-formed token. May confuse the parser</a:t>
            </a:r>
          </a:p>
          <a:p>
            <a:pPr marL="914400" lvl="1" indent="-457200">
              <a:buFont typeface="+mj-lt"/>
              <a:buAutoNum type="arabicPeriod"/>
            </a:pPr>
            <a:r>
              <a:rPr lang="en-IN" sz="2200" dirty="0"/>
              <a:t>Deleting an extraneous character</a:t>
            </a:r>
          </a:p>
          <a:p>
            <a:pPr marL="914400" lvl="1" indent="-457200">
              <a:buFont typeface="+mj-lt"/>
              <a:buAutoNum type="arabicPeriod"/>
            </a:pPr>
            <a:r>
              <a:rPr lang="en-IN" sz="2200" dirty="0"/>
              <a:t>Inserting a missing character</a:t>
            </a:r>
          </a:p>
          <a:p>
            <a:pPr marL="914400" lvl="1" indent="-457200">
              <a:buFont typeface="+mj-lt"/>
              <a:buAutoNum type="arabicPeriod"/>
            </a:pPr>
            <a:r>
              <a:rPr lang="en-IN" sz="2200" dirty="0"/>
              <a:t>Replacing an incorrect character by a correct character</a:t>
            </a:r>
          </a:p>
          <a:p>
            <a:pPr marL="914400" lvl="1" indent="-457200">
              <a:buFont typeface="+mj-lt"/>
              <a:buAutoNum type="arabicPeriod"/>
            </a:pPr>
            <a:r>
              <a:rPr lang="en-IN" sz="2200" dirty="0"/>
              <a:t>Transposing two adjacent characters</a:t>
            </a:r>
          </a:p>
          <a:p>
            <a:pPr lvl="1"/>
            <a:endParaRPr lang="en-IN" sz="2200" dirty="0"/>
          </a:p>
        </p:txBody>
      </p:sp>
    </p:spTree>
    <p:extLst>
      <p:ext uri="{BB962C8B-B14F-4D97-AF65-F5344CB8AC3E}">
        <p14:creationId xmlns:p14="http://schemas.microsoft.com/office/powerpoint/2010/main" val="41013148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a:t>11.3 Syntactic-Phase Errors</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1115568" y="2481943"/>
            <a:ext cx="10168128" cy="3695020"/>
          </a:xfrm>
        </p:spPr>
        <p:txBody>
          <a:bodyPr>
            <a:normAutofit/>
          </a:bodyPr>
          <a:lstStyle/>
          <a:p>
            <a:r>
              <a:rPr lang="en-US" sz="2200"/>
              <a:t>E.g. an arithmetic expression with unbalanced parentheses</a:t>
            </a:r>
          </a:p>
          <a:p>
            <a:r>
              <a:rPr lang="en-US" sz="2200"/>
              <a:t>Much of error detection and recovery is centered around the syntax analysis phase</a:t>
            </a:r>
          </a:p>
          <a:p>
            <a:r>
              <a:rPr lang="en-US" sz="2200"/>
              <a:t>A parser detects an error when it has </a:t>
            </a:r>
            <a:r>
              <a:rPr lang="en-US" sz="2200" b="1" i="1"/>
              <a:t>no legal move </a:t>
            </a:r>
            <a:r>
              <a:rPr lang="en-US" sz="2200"/>
              <a:t>from its current configuration, which is determined by its state, its stack contents and the current input symbol</a:t>
            </a:r>
          </a:p>
          <a:p>
            <a:r>
              <a:rPr lang="en-US" sz="2200"/>
              <a:t>The stream of tokens coming from the lexical analyser disobeys the </a:t>
            </a:r>
            <a:r>
              <a:rPr lang="en-US" sz="2200" b="1"/>
              <a:t>grammatical rules </a:t>
            </a:r>
            <a:r>
              <a:rPr lang="en-US" sz="2200"/>
              <a:t>defining the programming language</a:t>
            </a:r>
          </a:p>
          <a:p>
            <a:r>
              <a:rPr lang="en-US" sz="2200"/>
              <a:t>To recover from an error a parser should ideally locate the position of the error, correct the error, revise its current configuration, and resume parsing</a:t>
            </a:r>
          </a:p>
          <a:p>
            <a:endParaRPr lang="en-US" sz="2200"/>
          </a:p>
        </p:txBody>
      </p:sp>
    </p:spTree>
    <p:extLst>
      <p:ext uri="{BB962C8B-B14F-4D97-AF65-F5344CB8AC3E}">
        <p14:creationId xmlns:p14="http://schemas.microsoft.com/office/powerpoint/2010/main" val="420775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4943A49-51C6-4B0B-8607-E4C88B7969EF}"/>
              </a:ext>
            </a:extLst>
          </p:cNvPr>
          <p:cNvPicPr>
            <a:picLocks noChangeAspect="1"/>
          </p:cNvPicPr>
          <p:nvPr/>
        </p:nvPicPr>
        <p:blipFill>
          <a:blip r:embed="rId2"/>
          <a:stretch>
            <a:fillRect/>
          </a:stretch>
        </p:blipFill>
        <p:spPr>
          <a:xfrm>
            <a:off x="677079" y="510081"/>
            <a:ext cx="7240329" cy="6021348"/>
          </a:xfrm>
          <a:prstGeom prst="rect">
            <a:avLst/>
          </a:prstGeom>
        </p:spPr>
      </p:pic>
      <p:cxnSp>
        <p:nvCxnSpPr>
          <p:cNvPr id="3" name="Straight Connector 2">
            <a:extLst>
              <a:ext uri="{FF2B5EF4-FFF2-40B4-BE49-F238E27FC236}">
                <a16:creationId xmlns:a16="http://schemas.microsoft.com/office/drawing/2014/main" xmlns="" id="{43B6C8B6-9F08-47A8-BD23-C19DC682C07B}"/>
              </a:ext>
            </a:extLst>
          </p:cNvPr>
          <p:cNvCxnSpPr/>
          <p:nvPr/>
        </p:nvCxnSpPr>
        <p:spPr>
          <a:xfrm>
            <a:off x="3523785" y="825190"/>
            <a:ext cx="190685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4501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D4B278E0-88CE-4C09-97D3-C1913AD7317D}"/>
              </a:ext>
            </a:extLst>
          </p:cNvPr>
          <p:cNvSpPr>
            <a:spLocks noGrp="1"/>
          </p:cNvSpPr>
          <p:nvPr>
            <p:ph idx="1"/>
          </p:nvPr>
        </p:nvSpPr>
        <p:spPr>
          <a:xfrm>
            <a:off x="1115568" y="2481943"/>
            <a:ext cx="10168128" cy="3695020"/>
          </a:xfrm>
        </p:spPr>
        <p:txBody>
          <a:bodyPr>
            <a:normAutofit/>
          </a:bodyPr>
          <a:lstStyle/>
          <a:p>
            <a:r>
              <a:rPr lang="en-IN" sz="2200"/>
              <a:t>Goals of the error-handler in a parser:</a:t>
            </a:r>
          </a:p>
          <a:p>
            <a:pPr lvl="1"/>
            <a:r>
              <a:rPr lang="en-IN" sz="2200" b="1"/>
              <a:t>Report</a:t>
            </a:r>
            <a:r>
              <a:rPr lang="en-IN" sz="2200"/>
              <a:t> the presence of errors clearly and accurately</a:t>
            </a:r>
          </a:p>
          <a:p>
            <a:pPr lvl="1"/>
            <a:r>
              <a:rPr lang="en-IN" sz="2200" b="1"/>
              <a:t>Recover</a:t>
            </a:r>
            <a:r>
              <a:rPr lang="en-IN" sz="2200"/>
              <a:t> from each error quickly enough to be able to detect subsequent errors</a:t>
            </a:r>
          </a:p>
          <a:p>
            <a:pPr lvl="1"/>
            <a:r>
              <a:rPr lang="en-IN" sz="2200"/>
              <a:t>Should </a:t>
            </a:r>
            <a:r>
              <a:rPr lang="en-IN" sz="2200" b="1"/>
              <a:t>not</a:t>
            </a:r>
            <a:r>
              <a:rPr lang="en-IN" sz="2200"/>
              <a:t> significantly </a:t>
            </a:r>
            <a:r>
              <a:rPr lang="en-IN" sz="2200" b="1"/>
              <a:t>slow</a:t>
            </a:r>
            <a:r>
              <a:rPr lang="en-IN" sz="2200"/>
              <a:t> down the processing of correct programs</a:t>
            </a:r>
          </a:p>
          <a:p>
            <a:pPr lvl="1"/>
            <a:endParaRPr lang="en-IN" sz="2200"/>
          </a:p>
        </p:txBody>
      </p:sp>
    </p:spTree>
    <p:extLst>
      <p:ext uri="{BB962C8B-B14F-4D97-AF65-F5344CB8AC3E}">
        <p14:creationId xmlns:p14="http://schemas.microsoft.com/office/powerpoint/2010/main" val="36142200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E88792C1-E27C-4963-9BCE-4DC967C3B53A}"/>
              </a:ext>
            </a:extLst>
          </p:cNvPr>
          <p:cNvSpPr>
            <a:spLocks noGrp="1"/>
          </p:cNvSpPr>
          <p:nvPr>
            <p:ph idx="1"/>
          </p:nvPr>
        </p:nvSpPr>
        <p:spPr>
          <a:xfrm>
            <a:off x="1115568" y="2481943"/>
            <a:ext cx="10168128" cy="3695020"/>
          </a:xfrm>
        </p:spPr>
        <p:txBody>
          <a:bodyPr>
            <a:normAutofit/>
          </a:bodyPr>
          <a:lstStyle/>
          <a:p>
            <a:r>
              <a:rPr lang="en-IN" sz="2200"/>
              <a:t>LL and LR parsing methods have the viable-prefix property – they detect that an error has occurred as soon as they see a prefix of the input that is not a prefix of any string in the language</a:t>
            </a:r>
          </a:p>
          <a:p>
            <a:r>
              <a:rPr lang="en-IN" sz="2200"/>
              <a:t>Classification of errors:</a:t>
            </a:r>
          </a:p>
          <a:p>
            <a:pPr lvl="1"/>
            <a:r>
              <a:rPr lang="en-IN" sz="2200"/>
              <a:t>60% punctuation – e.x. comma in place of the semicolon</a:t>
            </a:r>
          </a:p>
          <a:p>
            <a:pPr lvl="1"/>
            <a:r>
              <a:rPr lang="en-IN" sz="2200"/>
              <a:t>20% operator and operand – e.x. typing wrong operator</a:t>
            </a:r>
          </a:p>
          <a:p>
            <a:pPr lvl="1"/>
            <a:r>
              <a:rPr lang="en-IN" sz="2200"/>
              <a:t>15% keyword – e.x. typographical error</a:t>
            </a:r>
          </a:p>
          <a:p>
            <a:pPr lvl="1"/>
            <a:r>
              <a:rPr lang="en-IN" sz="2200"/>
              <a:t>5% other kinds – e.x. missing parenthesis</a:t>
            </a:r>
          </a:p>
          <a:p>
            <a:pPr lvl="1"/>
            <a:endParaRPr lang="en-IN" sz="2200"/>
          </a:p>
        </p:txBody>
      </p:sp>
    </p:spTree>
    <p:extLst>
      <p:ext uri="{BB962C8B-B14F-4D97-AF65-F5344CB8AC3E}">
        <p14:creationId xmlns:p14="http://schemas.microsoft.com/office/powerpoint/2010/main" val="36208667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58BB5128-29EF-435C-B766-40B34AE34765}"/>
              </a:ext>
            </a:extLst>
          </p:cNvPr>
          <p:cNvSpPr>
            <a:spLocks noGrp="1"/>
          </p:cNvSpPr>
          <p:nvPr>
            <p:ph idx="1"/>
          </p:nvPr>
        </p:nvSpPr>
        <p:spPr>
          <a:xfrm>
            <a:off x="1115568" y="2481943"/>
            <a:ext cx="10168128" cy="3695020"/>
          </a:xfrm>
        </p:spPr>
        <p:txBody>
          <a:bodyPr>
            <a:normAutofit/>
          </a:bodyPr>
          <a:lstStyle/>
          <a:p>
            <a:r>
              <a:rPr lang="en-IN" sz="2200"/>
              <a:t>Error-Recovery Strategies</a:t>
            </a:r>
          </a:p>
          <a:p>
            <a:pPr lvl="1"/>
            <a:r>
              <a:rPr lang="en-IN" sz="2200"/>
              <a:t>Panic-mode</a:t>
            </a:r>
          </a:p>
          <a:p>
            <a:pPr lvl="1"/>
            <a:r>
              <a:rPr lang="en-IN" sz="2200"/>
              <a:t>Phrase level</a:t>
            </a:r>
          </a:p>
          <a:p>
            <a:pPr lvl="1"/>
            <a:r>
              <a:rPr lang="en-IN" sz="2200"/>
              <a:t>Error productions</a:t>
            </a:r>
          </a:p>
          <a:p>
            <a:pPr lvl="1"/>
            <a:r>
              <a:rPr lang="en-IN" sz="2200"/>
              <a:t>Global corrections</a:t>
            </a:r>
          </a:p>
        </p:txBody>
      </p:sp>
    </p:spTree>
    <p:extLst>
      <p:ext uri="{BB962C8B-B14F-4D97-AF65-F5344CB8AC3E}">
        <p14:creationId xmlns:p14="http://schemas.microsoft.com/office/powerpoint/2010/main" val="94212206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6DAFB104-B6C2-4511-88C2-6C5BAE121C81}"/>
              </a:ext>
            </a:extLst>
          </p:cNvPr>
          <p:cNvSpPr>
            <a:spLocks noGrp="1"/>
          </p:cNvSpPr>
          <p:nvPr>
            <p:ph idx="1"/>
          </p:nvPr>
        </p:nvSpPr>
        <p:spPr>
          <a:xfrm>
            <a:off x="1115568" y="2481943"/>
            <a:ext cx="10168128" cy="3695020"/>
          </a:xfrm>
        </p:spPr>
        <p:txBody>
          <a:bodyPr>
            <a:normAutofit/>
          </a:bodyPr>
          <a:lstStyle/>
          <a:p>
            <a:r>
              <a:rPr lang="en-IN" sz="2200"/>
              <a:t>Panic-mode recovery</a:t>
            </a:r>
          </a:p>
          <a:p>
            <a:pPr lvl="1"/>
            <a:r>
              <a:rPr lang="en-IN" sz="2200"/>
              <a:t>Simplest to implement</a:t>
            </a:r>
          </a:p>
          <a:p>
            <a:pPr lvl="1"/>
            <a:r>
              <a:rPr lang="en-IN" sz="2200"/>
              <a:t>Can be used by most parsing methods</a:t>
            </a:r>
          </a:p>
          <a:p>
            <a:pPr lvl="1"/>
            <a:r>
              <a:rPr lang="en-IN" sz="2200"/>
              <a:t>On discovering an error, the parser </a:t>
            </a:r>
            <a:r>
              <a:rPr lang="en-IN" sz="2200" b="1"/>
              <a:t>discards</a:t>
            </a:r>
            <a:r>
              <a:rPr lang="en-IN" sz="2200"/>
              <a:t> input symbols one at a time until a designated set of synchronizing tokens is found</a:t>
            </a:r>
          </a:p>
          <a:p>
            <a:pPr lvl="1"/>
            <a:r>
              <a:rPr lang="en-IN" sz="2200"/>
              <a:t>Synchronizing tokens are usually delimiters, such as semicolon or end, whose role in the source program is clear</a:t>
            </a:r>
          </a:p>
          <a:p>
            <a:pPr lvl="1"/>
            <a:r>
              <a:rPr lang="en-IN" sz="2200"/>
              <a:t>It is guaranteed not to go into an infinite loop</a:t>
            </a:r>
          </a:p>
          <a:p>
            <a:pPr lvl="1"/>
            <a:r>
              <a:rPr lang="en-IN" sz="2200"/>
              <a:t>Adequate in situations where multiple errors in the same statement are rare</a:t>
            </a:r>
          </a:p>
        </p:txBody>
      </p:sp>
    </p:spTree>
    <p:extLst>
      <p:ext uri="{BB962C8B-B14F-4D97-AF65-F5344CB8AC3E}">
        <p14:creationId xmlns:p14="http://schemas.microsoft.com/office/powerpoint/2010/main" val="6333470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73C85001-6A89-4B07-8621-C52C32C6C136}"/>
              </a:ext>
            </a:extLst>
          </p:cNvPr>
          <p:cNvSpPr>
            <a:spLocks noGrp="1"/>
          </p:cNvSpPr>
          <p:nvPr>
            <p:ph idx="1"/>
          </p:nvPr>
        </p:nvSpPr>
        <p:spPr>
          <a:xfrm>
            <a:off x="1115568" y="2481943"/>
            <a:ext cx="10168128" cy="3695020"/>
          </a:xfrm>
        </p:spPr>
        <p:txBody>
          <a:bodyPr>
            <a:normAutofit/>
          </a:bodyPr>
          <a:lstStyle/>
          <a:p>
            <a:r>
              <a:rPr lang="en-IN" sz="1900"/>
              <a:t>Phrase-level recovery</a:t>
            </a:r>
          </a:p>
          <a:p>
            <a:pPr lvl="1"/>
            <a:r>
              <a:rPr lang="en-IN" sz="1900"/>
              <a:t>On discovering an error, a parser may perform </a:t>
            </a:r>
            <a:r>
              <a:rPr lang="en-IN" sz="1900" b="1"/>
              <a:t>local correction </a:t>
            </a:r>
            <a:r>
              <a:rPr lang="en-IN" sz="1900"/>
              <a:t>on the remaining input</a:t>
            </a:r>
          </a:p>
          <a:p>
            <a:pPr lvl="1"/>
            <a:r>
              <a:rPr lang="en-IN" sz="1900"/>
              <a:t>i.e. replace a prefix of the remaining input by some string that allows the parser to continue</a:t>
            </a:r>
          </a:p>
          <a:p>
            <a:pPr lvl="1"/>
            <a:r>
              <a:rPr lang="en-IN" sz="1900"/>
              <a:t>Examples of local correction (depends on the compiler designer):</a:t>
            </a:r>
          </a:p>
          <a:p>
            <a:pPr lvl="2"/>
            <a:r>
              <a:rPr lang="en-IN" sz="1900"/>
              <a:t>Replace a comma by a semicolon</a:t>
            </a:r>
          </a:p>
          <a:p>
            <a:pPr lvl="2"/>
            <a:r>
              <a:rPr lang="en-IN" sz="1900"/>
              <a:t>Delete an extraneous semicolon</a:t>
            </a:r>
          </a:p>
          <a:p>
            <a:pPr lvl="2"/>
            <a:r>
              <a:rPr lang="en-IN" sz="1900"/>
              <a:t>Insert a missing semicolon</a:t>
            </a:r>
          </a:p>
          <a:p>
            <a:pPr lvl="1"/>
            <a:r>
              <a:rPr lang="en-IN" sz="1900"/>
              <a:t>Replacement could lead to </a:t>
            </a:r>
            <a:r>
              <a:rPr lang="en-IN" sz="1900" b="1"/>
              <a:t>infinite loop</a:t>
            </a:r>
            <a:r>
              <a:rPr lang="en-IN" sz="1900"/>
              <a:t>: If something is always inserted on the input ahead of the current input symbol</a:t>
            </a:r>
          </a:p>
          <a:p>
            <a:pPr lvl="1"/>
            <a:r>
              <a:rPr lang="en-IN" sz="1900" b="1"/>
              <a:t>Drawback</a:t>
            </a:r>
            <a:r>
              <a:rPr lang="en-IN" sz="1900"/>
              <a:t>: difficulty in coping with situations in which the actual error has occurred before the point of detection</a:t>
            </a:r>
          </a:p>
        </p:txBody>
      </p:sp>
    </p:spTree>
    <p:extLst>
      <p:ext uri="{BB962C8B-B14F-4D97-AF65-F5344CB8AC3E}">
        <p14:creationId xmlns:p14="http://schemas.microsoft.com/office/powerpoint/2010/main" val="8827718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01B72F40-C207-4B02-A9CC-3DC6C3BA5203}"/>
              </a:ext>
            </a:extLst>
          </p:cNvPr>
          <p:cNvSpPr>
            <a:spLocks noGrp="1"/>
          </p:cNvSpPr>
          <p:nvPr>
            <p:ph idx="1"/>
          </p:nvPr>
        </p:nvSpPr>
        <p:spPr>
          <a:xfrm>
            <a:off x="1115568" y="2481943"/>
            <a:ext cx="10168128" cy="3695020"/>
          </a:xfrm>
        </p:spPr>
        <p:txBody>
          <a:bodyPr>
            <a:normAutofit/>
          </a:bodyPr>
          <a:lstStyle/>
          <a:p>
            <a:r>
              <a:rPr lang="en-IN" sz="2200"/>
              <a:t>Error productions:</a:t>
            </a:r>
          </a:p>
          <a:p>
            <a:pPr lvl="1"/>
            <a:r>
              <a:rPr lang="en-IN" sz="2200"/>
              <a:t>If the common errors that might be encountered are known then </a:t>
            </a:r>
            <a:r>
              <a:rPr lang="en-IN" sz="2200" b="1"/>
              <a:t>augment</a:t>
            </a:r>
            <a:r>
              <a:rPr lang="en-IN" sz="2200"/>
              <a:t> the grammar for the language at hand with productions that generate the erroneous constructs</a:t>
            </a:r>
          </a:p>
          <a:p>
            <a:pPr lvl="1"/>
            <a:r>
              <a:rPr lang="en-IN" sz="2200"/>
              <a:t>Then use the grammar augmented by these error productions to construct a parser</a:t>
            </a:r>
          </a:p>
          <a:p>
            <a:pPr lvl="1"/>
            <a:r>
              <a:rPr lang="en-IN" sz="2200"/>
              <a:t>If an error production is used by the parser, then appropriate error diagnostics can be generated to indicate the erroneous construct that has been recognized in the input</a:t>
            </a:r>
          </a:p>
          <a:p>
            <a:pPr lvl="1"/>
            <a:r>
              <a:rPr lang="en-IN" sz="2200"/>
              <a:t>E.x. YACC</a:t>
            </a:r>
          </a:p>
        </p:txBody>
      </p:sp>
    </p:spTree>
    <p:extLst>
      <p:ext uri="{BB962C8B-B14F-4D97-AF65-F5344CB8AC3E}">
        <p14:creationId xmlns:p14="http://schemas.microsoft.com/office/powerpoint/2010/main" val="24577249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0234BBD1-CF4C-424B-AAC0-A8EECC201359}"/>
              </a:ext>
            </a:extLst>
          </p:cNvPr>
          <p:cNvSpPr>
            <a:spLocks noGrp="1"/>
          </p:cNvSpPr>
          <p:nvPr>
            <p:ph idx="1"/>
          </p:nvPr>
        </p:nvSpPr>
        <p:spPr>
          <a:xfrm>
            <a:off x="1115568" y="2481943"/>
            <a:ext cx="10168128" cy="3695020"/>
          </a:xfrm>
        </p:spPr>
        <p:txBody>
          <a:bodyPr>
            <a:normAutofit/>
          </a:bodyPr>
          <a:lstStyle/>
          <a:p>
            <a:r>
              <a:rPr lang="en-IN" sz="2200"/>
              <a:t>Global correction</a:t>
            </a:r>
          </a:p>
          <a:p>
            <a:pPr lvl="1"/>
            <a:r>
              <a:rPr lang="en-IN" sz="2200"/>
              <a:t>Ideally the compiler should make as few changes as possible in processing an incorrect input string</a:t>
            </a:r>
          </a:p>
          <a:p>
            <a:pPr lvl="1"/>
            <a:r>
              <a:rPr lang="en-IN" sz="2200"/>
              <a:t>There are </a:t>
            </a:r>
            <a:r>
              <a:rPr lang="en-IN" sz="2200" b="1"/>
              <a:t>algorithms</a:t>
            </a:r>
            <a:r>
              <a:rPr lang="en-IN" sz="2200"/>
              <a:t> for choosing a minimal sequence of changes to obtain a globally least cost correction</a:t>
            </a:r>
          </a:p>
          <a:p>
            <a:pPr lvl="1"/>
            <a:r>
              <a:rPr lang="en-IN" sz="2200"/>
              <a:t>Given an incorrect input string ‘x’ and grammar ‘G’, these algorithms will </a:t>
            </a:r>
            <a:r>
              <a:rPr lang="en-IN" sz="2200" b="1"/>
              <a:t>find a parse tree </a:t>
            </a:r>
            <a:r>
              <a:rPr lang="en-IN" sz="2200"/>
              <a:t>for a related string ‘y’, such that the number of insertions, deletions, and changes of tokens required to transform ‘x’ into ‘y’ is as small as possible.</a:t>
            </a:r>
          </a:p>
          <a:p>
            <a:pPr lvl="1"/>
            <a:r>
              <a:rPr lang="en-IN" sz="2200"/>
              <a:t>However, these methods are in general </a:t>
            </a:r>
            <a:r>
              <a:rPr lang="en-IN" sz="2200" b="1"/>
              <a:t>too costly </a:t>
            </a:r>
            <a:r>
              <a:rPr lang="en-IN" sz="2200"/>
              <a:t>to implement in terms of time and space, so these techniques are currently only of theoretical interest</a:t>
            </a:r>
          </a:p>
        </p:txBody>
      </p:sp>
    </p:spTree>
    <p:extLst>
      <p:ext uri="{BB962C8B-B14F-4D97-AF65-F5344CB8AC3E}">
        <p14:creationId xmlns:p14="http://schemas.microsoft.com/office/powerpoint/2010/main" val="13055752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D40C2E4-2B2F-4C1B-860C-7F85D4B7573B}"/>
              </a:ext>
            </a:extLst>
          </p:cNvPr>
          <p:cNvSpPr>
            <a:spLocks noGrp="1"/>
          </p:cNvSpPr>
          <p:nvPr>
            <p:ph type="title"/>
          </p:nvPr>
        </p:nvSpPr>
        <p:spPr>
          <a:xfrm>
            <a:off x="1115568" y="548640"/>
            <a:ext cx="10168128" cy="1179576"/>
          </a:xfrm>
        </p:spPr>
        <p:txBody>
          <a:bodyPr>
            <a:normAutofit/>
          </a:bodyPr>
          <a:lstStyle/>
          <a:p>
            <a:r>
              <a:rPr lang="en-IN" sz="4000"/>
              <a:t>11.4 Semantic errors</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2207A495-F0EC-42E6-8D0A-CB79FFE4BF61}"/>
              </a:ext>
            </a:extLst>
          </p:cNvPr>
          <p:cNvSpPr>
            <a:spLocks noGrp="1"/>
          </p:cNvSpPr>
          <p:nvPr>
            <p:ph idx="1"/>
          </p:nvPr>
        </p:nvSpPr>
        <p:spPr>
          <a:xfrm>
            <a:off x="1115568" y="2481943"/>
            <a:ext cx="10168128" cy="3695020"/>
          </a:xfrm>
        </p:spPr>
        <p:txBody>
          <a:bodyPr>
            <a:normAutofit/>
          </a:bodyPr>
          <a:lstStyle/>
          <a:p>
            <a:r>
              <a:rPr lang="en-IN" sz="2200"/>
              <a:t>E.g. an operator applied to an incompatible operand</a:t>
            </a:r>
          </a:p>
          <a:p>
            <a:r>
              <a:rPr lang="en-IN" sz="2200"/>
              <a:t>A compiler must check that the source program follows both the syntactic and semantic conventions of the source language</a:t>
            </a:r>
          </a:p>
          <a:p>
            <a:r>
              <a:rPr lang="en-IN" sz="2200"/>
              <a:t>This checking, called </a:t>
            </a:r>
            <a:r>
              <a:rPr lang="en-IN" sz="2200" b="1"/>
              <a:t>static checking </a:t>
            </a:r>
            <a:r>
              <a:rPr lang="en-IN" sz="2200"/>
              <a:t>ensures that certain kinds of programming errors will be detected and reported</a:t>
            </a:r>
          </a:p>
        </p:txBody>
      </p:sp>
    </p:spTree>
    <p:extLst>
      <p:ext uri="{BB962C8B-B14F-4D97-AF65-F5344CB8AC3E}">
        <p14:creationId xmlns:p14="http://schemas.microsoft.com/office/powerpoint/2010/main" val="30561178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43E811D7-0042-4F5F-83CD-983EDEB1B341}"/>
              </a:ext>
            </a:extLst>
          </p:cNvPr>
          <p:cNvSpPr>
            <a:spLocks noGrp="1"/>
          </p:cNvSpPr>
          <p:nvPr>
            <p:ph idx="1"/>
          </p:nvPr>
        </p:nvSpPr>
        <p:spPr>
          <a:xfrm>
            <a:off x="1115568" y="2481943"/>
            <a:ext cx="10168128" cy="3695020"/>
          </a:xfrm>
        </p:spPr>
        <p:txBody>
          <a:bodyPr>
            <a:normAutofit/>
          </a:bodyPr>
          <a:lstStyle/>
          <a:p>
            <a:r>
              <a:rPr lang="en-IN" sz="2200"/>
              <a:t>Examples of static checks:</a:t>
            </a:r>
          </a:p>
          <a:p>
            <a:pPr lvl="1"/>
            <a:r>
              <a:rPr lang="en-IN" sz="2200" b="1" u="sng"/>
              <a:t>Type checks</a:t>
            </a:r>
            <a:r>
              <a:rPr lang="en-IN" sz="2200"/>
              <a:t>: </a:t>
            </a:r>
          </a:p>
          <a:p>
            <a:pPr marL="457200" lvl="1" indent="0">
              <a:buNone/>
            </a:pPr>
            <a:r>
              <a:rPr lang="en-IN" sz="2200"/>
              <a:t>    Compiler reports an error if an operator is applied to an incompatible    </a:t>
            </a:r>
          </a:p>
          <a:p>
            <a:pPr marL="457200" lvl="1" indent="0">
              <a:buNone/>
            </a:pPr>
            <a:r>
              <a:rPr lang="en-IN" sz="2200"/>
              <a:t>    operand. The type of construct does not match that expected by its context.     </a:t>
            </a:r>
          </a:p>
          <a:p>
            <a:pPr marL="457200" lvl="1" indent="0">
              <a:buNone/>
            </a:pPr>
            <a:r>
              <a:rPr lang="en-IN" sz="2200"/>
              <a:t>     E.g.</a:t>
            </a:r>
          </a:p>
          <a:p>
            <a:pPr marL="914400" lvl="1" indent="344488">
              <a:buFont typeface="+mj-lt"/>
              <a:buAutoNum type="arabicPeriod"/>
            </a:pPr>
            <a:r>
              <a:rPr lang="en-IN" sz="2200"/>
              <a:t>if an array variable is added to a function variable, </a:t>
            </a:r>
          </a:p>
          <a:p>
            <a:pPr marL="914400" lvl="1" indent="344488">
              <a:buFont typeface="+mj-lt"/>
              <a:buAutoNum type="arabicPeriod"/>
            </a:pPr>
            <a:r>
              <a:rPr lang="en-IN" sz="2200"/>
              <a:t>dereferencing is not applied to a pointer, </a:t>
            </a:r>
          </a:p>
          <a:p>
            <a:pPr marL="914400" lvl="1" indent="344488">
              <a:buFont typeface="+mj-lt"/>
              <a:buAutoNum type="arabicPeriod"/>
            </a:pPr>
            <a:r>
              <a:rPr lang="en-IN" sz="2200"/>
              <a:t>indexing is not done on an array,</a:t>
            </a:r>
          </a:p>
          <a:p>
            <a:pPr marL="914400" lvl="1" indent="344488">
              <a:buFont typeface="+mj-lt"/>
              <a:buAutoNum type="arabicPeriod"/>
            </a:pPr>
            <a:r>
              <a:rPr lang="en-IN" sz="2200"/>
              <a:t>user-defined function does not apply the correct number and type of    </a:t>
            </a:r>
          </a:p>
          <a:p>
            <a:pPr marL="457200" lvl="1" indent="0">
              <a:buNone/>
            </a:pPr>
            <a:r>
              <a:rPr lang="en-IN" sz="2200"/>
              <a:t>           arguments (polymorphism – unification algorithm)</a:t>
            </a:r>
          </a:p>
        </p:txBody>
      </p:sp>
    </p:spTree>
    <p:extLst>
      <p:ext uri="{BB962C8B-B14F-4D97-AF65-F5344CB8AC3E}">
        <p14:creationId xmlns:p14="http://schemas.microsoft.com/office/powerpoint/2010/main" val="28126715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3BC439D-C9A8-4627-9A96-C3780802C4F7}"/>
              </a:ext>
            </a:extLst>
          </p:cNvPr>
          <p:cNvSpPr>
            <a:spLocks noGrp="1"/>
          </p:cNvSpPr>
          <p:nvPr>
            <p:ph idx="1"/>
          </p:nvPr>
        </p:nvSpPr>
        <p:spPr>
          <a:xfrm>
            <a:off x="838200" y="598714"/>
            <a:ext cx="10515600" cy="5578249"/>
          </a:xfrm>
        </p:spPr>
        <p:txBody>
          <a:bodyPr>
            <a:normAutofit/>
          </a:bodyPr>
          <a:lstStyle/>
          <a:p>
            <a:pPr lvl="1"/>
            <a:r>
              <a:rPr lang="en-IN" u="sng" dirty="0"/>
              <a:t>Flow-of-control checks</a:t>
            </a:r>
            <a:r>
              <a:rPr lang="en-IN" dirty="0"/>
              <a:t>: </a:t>
            </a:r>
          </a:p>
          <a:p>
            <a:pPr marL="457200" lvl="1" indent="0">
              <a:buNone/>
            </a:pPr>
            <a:r>
              <a:rPr lang="en-IN" dirty="0"/>
              <a:t>    Statements that cause flow of control to leave a construct must have some  </a:t>
            </a:r>
          </a:p>
          <a:p>
            <a:pPr marL="457200" lvl="1" indent="0">
              <a:buNone/>
            </a:pPr>
            <a:r>
              <a:rPr lang="en-IN" dirty="0"/>
              <a:t>    place to which to transfer the flow of control, </a:t>
            </a:r>
          </a:p>
          <a:p>
            <a:pPr marL="457200" lvl="1" indent="0">
              <a:buNone/>
            </a:pPr>
            <a:r>
              <a:rPr lang="en-IN" dirty="0"/>
              <a:t>    </a:t>
            </a:r>
            <a:r>
              <a:rPr lang="en-IN" dirty="0" smtClean="0"/>
              <a:t>ex</a:t>
            </a:r>
            <a:r>
              <a:rPr lang="en-IN" dirty="0"/>
              <a:t>. a break statement in C causes control to leave the smallest enclosing   </a:t>
            </a:r>
          </a:p>
          <a:p>
            <a:pPr marL="457200" lvl="1" indent="0">
              <a:buNone/>
            </a:pPr>
            <a:r>
              <a:rPr lang="en-IN" dirty="0"/>
              <a:t>    ‘</a:t>
            </a:r>
            <a:r>
              <a:rPr lang="en-IN" dirty="0">
                <a:latin typeface="Courier New" panose="02070309020205020404" pitchFamily="49" charset="0"/>
                <a:cs typeface="Courier New" panose="02070309020205020404" pitchFamily="49" charset="0"/>
              </a:rPr>
              <a:t>while</a:t>
            </a:r>
            <a:r>
              <a:rPr lang="en-IN" dirty="0"/>
              <a:t>’, ‘</a:t>
            </a:r>
            <a:r>
              <a:rPr lang="en-IN" dirty="0">
                <a:latin typeface="Courier New" panose="02070309020205020404" pitchFamily="49" charset="0"/>
                <a:cs typeface="Courier New" panose="02070309020205020404" pitchFamily="49" charset="0"/>
              </a:rPr>
              <a:t>for</a:t>
            </a:r>
            <a:r>
              <a:rPr lang="en-IN" dirty="0"/>
              <a:t>’, or ‘</a:t>
            </a:r>
            <a:r>
              <a:rPr lang="en-IN" dirty="0">
                <a:latin typeface="Courier New" panose="02070309020205020404" pitchFamily="49" charset="0"/>
                <a:cs typeface="Courier New" panose="02070309020205020404" pitchFamily="49" charset="0"/>
              </a:rPr>
              <a:t>switch</a:t>
            </a:r>
            <a:r>
              <a:rPr lang="en-IN" dirty="0"/>
              <a:t>’ statement; an error occurs if such an enclosing </a:t>
            </a:r>
            <a:r>
              <a:rPr lang="en-IN" dirty="0" smtClean="0"/>
              <a:t> </a:t>
            </a:r>
          </a:p>
          <a:p>
            <a:pPr marL="457200" lvl="1" indent="0">
              <a:buNone/>
            </a:pPr>
            <a:r>
              <a:rPr lang="en-IN" dirty="0"/>
              <a:t> </a:t>
            </a:r>
            <a:r>
              <a:rPr lang="en-IN" dirty="0" smtClean="0"/>
              <a:t>    statement does </a:t>
            </a:r>
            <a:r>
              <a:rPr lang="en-IN" dirty="0"/>
              <a:t>not exist</a:t>
            </a:r>
          </a:p>
          <a:p>
            <a:pPr lvl="1"/>
            <a:r>
              <a:rPr lang="en-IN" u="sng" dirty="0"/>
              <a:t>Uniqueness checks:</a:t>
            </a:r>
          </a:p>
          <a:p>
            <a:pPr marL="457200" lvl="1" indent="0">
              <a:buNone/>
            </a:pPr>
            <a:r>
              <a:rPr lang="en-IN" dirty="0"/>
              <a:t>    There are situations in which an object must be defined exactly once,</a:t>
            </a:r>
          </a:p>
          <a:p>
            <a:pPr marL="457200" lvl="1" indent="0">
              <a:buNone/>
            </a:pPr>
            <a:r>
              <a:rPr lang="en-IN" dirty="0"/>
              <a:t>     </a:t>
            </a:r>
            <a:r>
              <a:rPr lang="en-IN" dirty="0" smtClean="0"/>
              <a:t>ex</a:t>
            </a:r>
            <a:r>
              <a:rPr lang="en-IN" dirty="0"/>
              <a:t>. an identifier, labels in a case statement.</a:t>
            </a:r>
          </a:p>
          <a:p>
            <a:pPr lvl="1"/>
            <a:r>
              <a:rPr lang="en-IN" u="sng" dirty="0"/>
              <a:t>Name-related checks</a:t>
            </a:r>
            <a:r>
              <a:rPr lang="en-IN" dirty="0"/>
              <a:t>:</a:t>
            </a:r>
          </a:p>
          <a:p>
            <a:pPr marL="457200" lvl="1" indent="0">
              <a:buNone/>
            </a:pPr>
            <a:r>
              <a:rPr lang="en-IN" dirty="0"/>
              <a:t>    The same name must appear two or more times,</a:t>
            </a:r>
          </a:p>
          <a:p>
            <a:pPr marL="457200" lvl="1" indent="0">
              <a:buNone/>
            </a:pPr>
            <a:r>
              <a:rPr lang="en-IN" dirty="0"/>
              <a:t>    </a:t>
            </a:r>
            <a:r>
              <a:rPr lang="en-IN" dirty="0" smtClean="0"/>
              <a:t>ex</a:t>
            </a:r>
            <a:r>
              <a:rPr lang="en-IN" dirty="0"/>
              <a:t>. in Ada, a loop or block may have a name that appears at the beginning </a:t>
            </a:r>
          </a:p>
          <a:p>
            <a:pPr marL="457200" lvl="1" indent="0">
              <a:buNone/>
            </a:pPr>
            <a:r>
              <a:rPr lang="en-IN" dirty="0"/>
              <a:t>    and end of the construct</a:t>
            </a:r>
          </a:p>
        </p:txBody>
      </p:sp>
    </p:spTree>
    <p:extLst>
      <p:ext uri="{BB962C8B-B14F-4D97-AF65-F5344CB8AC3E}">
        <p14:creationId xmlns:p14="http://schemas.microsoft.com/office/powerpoint/2010/main" val="899953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56D9644-D564-444F-ABA9-1749C267191C}"/>
              </a:ext>
            </a:extLst>
          </p:cNvPr>
          <p:cNvPicPr>
            <a:picLocks noChangeAspect="1"/>
          </p:cNvPicPr>
          <p:nvPr/>
        </p:nvPicPr>
        <p:blipFill>
          <a:blip r:embed="rId2"/>
          <a:stretch>
            <a:fillRect/>
          </a:stretch>
        </p:blipFill>
        <p:spPr>
          <a:xfrm>
            <a:off x="762370" y="864795"/>
            <a:ext cx="10044143" cy="4467225"/>
          </a:xfrm>
          <a:prstGeom prst="rect">
            <a:avLst/>
          </a:prstGeom>
        </p:spPr>
      </p:pic>
      <p:cxnSp>
        <p:nvCxnSpPr>
          <p:cNvPr id="3" name="Straight Connector 2">
            <a:extLst>
              <a:ext uri="{FF2B5EF4-FFF2-40B4-BE49-F238E27FC236}">
                <a16:creationId xmlns:a16="http://schemas.microsoft.com/office/drawing/2014/main" xmlns="" id="{EEA5A2A8-9E6D-4A56-A074-93826B24DF87}"/>
              </a:ext>
            </a:extLst>
          </p:cNvPr>
          <p:cNvCxnSpPr/>
          <p:nvPr/>
        </p:nvCxnSpPr>
        <p:spPr>
          <a:xfrm>
            <a:off x="6200078" y="1260088"/>
            <a:ext cx="2687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9213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9FF99BD-075F-4761-A995-6FC574BD25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A7B21A54-9BA3-4EA9-B460-5A829ADD90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A8F714-B9D8-488A-8CCA-E9948FF913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6446A8AB-D59E-4BF2-B3E5-B572DFA9D6C5}"/>
              </a:ext>
            </a:extLst>
          </p:cNvPr>
          <p:cNvPicPr>
            <a:picLocks noChangeAspect="1"/>
          </p:cNvPicPr>
          <p:nvPr/>
        </p:nvPicPr>
        <p:blipFill>
          <a:blip r:embed="rId2"/>
          <a:stretch>
            <a:fillRect/>
          </a:stretch>
        </p:blipFill>
        <p:spPr>
          <a:xfrm>
            <a:off x="1120477" y="2194485"/>
            <a:ext cx="9951041" cy="2462883"/>
          </a:xfrm>
          <a:prstGeom prst="rect">
            <a:avLst/>
          </a:prstGeom>
        </p:spPr>
      </p:pic>
    </p:spTree>
    <p:extLst>
      <p:ext uri="{BB962C8B-B14F-4D97-AF65-F5344CB8AC3E}">
        <p14:creationId xmlns:p14="http://schemas.microsoft.com/office/powerpoint/2010/main" val="11970175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20BBB39-3BAA-45BC-BEFC-FF78C2A19EBC}"/>
              </a:ext>
            </a:extLst>
          </p:cNvPr>
          <p:cNvSpPr>
            <a:spLocks noGrp="1"/>
          </p:cNvSpPr>
          <p:nvPr>
            <p:ph idx="1"/>
          </p:nvPr>
        </p:nvSpPr>
        <p:spPr/>
        <p:txBody>
          <a:bodyPr/>
          <a:lstStyle/>
          <a:p>
            <a:r>
              <a:rPr lang="en-IN" dirty="0"/>
              <a:t>Error recovery</a:t>
            </a:r>
          </a:p>
          <a:p>
            <a:pPr lvl="1"/>
            <a:r>
              <a:rPr lang="en-IN" dirty="0"/>
              <a:t>Since type checking has the potential for catching errors in programs, the type checker must do something reasonable when an error is discovered</a:t>
            </a:r>
          </a:p>
          <a:p>
            <a:pPr lvl="1"/>
            <a:r>
              <a:rPr lang="en-IN" dirty="0"/>
              <a:t>At least </a:t>
            </a:r>
            <a:r>
              <a:rPr lang="en-IN" b="1" dirty="0"/>
              <a:t>report</a:t>
            </a:r>
            <a:r>
              <a:rPr lang="en-IN" dirty="0"/>
              <a:t> the nature and location of the error</a:t>
            </a:r>
          </a:p>
          <a:p>
            <a:pPr lvl="1"/>
            <a:r>
              <a:rPr lang="en-IN" dirty="0"/>
              <a:t>Desirable to recover from errors so that the rest of the input can be checked</a:t>
            </a:r>
          </a:p>
          <a:p>
            <a:pPr lvl="1"/>
            <a:r>
              <a:rPr lang="en-IN" dirty="0"/>
              <a:t>Ex. once an error has occurred we may not know the type of the incorrectly formed program fragment -&gt; because of missing information.</a:t>
            </a:r>
          </a:p>
          <a:p>
            <a:pPr lvl="1"/>
            <a:r>
              <a:rPr lang="en-IN" dirty="0"/>
              <a:t>C++11 auto keyword </a:t>
            </a:r>
          </a:p>
        </p:txBody>
      </p:sp>
    </p:spTree>
    <p:extLst>
      <p:ext uri="{BB962C8B-B14F-4D97-AF65-F5344CB8AC3E}">
        <p14:creationId xmlns:p14="http://schemas.microsoft.com/office/powerpoint/2010/main" val="25274434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7D8EBF-B9CD-4CE8-A789-7D738B1B027A}"/>
              </a:ext>
            </a:extLst>
          </p:cNvPr>
          <p:cNvSpPr>
            <a:spLocks noGrp="1"/>
          </p:cNvSpPr>
          <p:nvPr>
            <p:ph type="title"/>
          </p:nvPr>
        </p:nvSpPr>
        <p:spPr/>
        <p:txBody>
          <a:bodyPr/>
          <a:lstStyle/>
          <a:p>
            <a:r>
              <a:rPr lang="en-IN" dirty="0"/>
              <a:t>Questions</a:t>
            </a:r>
          </a:p>
        </p:txBody>
      </p:sp>
      <p:pic>
        <p:nvPicPr>
          <p:cNvPr id="5" name="Picture 4">
            <a:extLst>
              <a:ext uri="{FF2B5EF4-FFF2-40B4-BE49-F238E27FC236}">
                <a16:creationId xmlns:a16="http://schemas.microsoft.com/office/drawing/2014/main" xmlns="" id="{6D8F8CB1-1044-4021-B9F1-6086FCD83A46}"/>
              </a:ext>
            </a:extLst>
          </p:cNvPr>
          <p:cNvPicPr>
            <a:picLocks noChangeAspect="1"/>
          </p:cNvPicPr>
          <p:nvPr/>
        </p:nvPicPr>
        <p:blipFill>
          <a:blip r:embed="rId2"/>
          <a:stretch>
            <a:fillRect/>
          </a:stretch>
        </p:blipFill>
        <p:spPr>
          <a:xfrm>
            <a:off x="1104900" y="1865106"/>
            <a:ext cx="9982200" cy="847725"/>
          </a:xfrm>
          <a:prstGeom prst="rect">
            <a:avLst/>
          </a:prstGeom>
        </p:spPr>
      </p:pic>
    </p:spTree>
    <p:extLst>
      <p:ext uri="{BB962C8B-B14F-4D97-AF65-F5344CB8AC3E}">
        <p14:creationId xmlns:p14="http://schemas.microsoft.com/office/powerpoint/2010/main" val="42292367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28B494-EA0C-49FD-96F1-44C33BF90A8B}"/>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a16="http://schemas.microsoft.com/office/drawing/2014/main" xmlns="" id="{F3D0F805-A24C-4EA9-9585-F165611630DB}"/>
              </a:ext>
            </a:extLst>
          </p:cNvPr>
          <p:cNvGraphicFramePr>
            <a:graphicFrameLocks noGrp="1"/>
          </p:cNvGraphicFramePr>
          <p:nvPr>
            <p:ph idx="1"/>
            <p:extLst>
              <p:ext uri="{D42A27DB-BD31-4B8C-83A1-F6EECF244321}">
                <p14:modId xmlns:p14="http://schemas.microsoft.com/office/powerpoint/2010/main" val="3141009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a16="http://schemas.microsoft.com/office/drawing/2014/main" xmlns="" id="{1B88070F-BDAB-49A9-99A7-17F4569D252F}"/>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7130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CCAFB3E-E6E2-4587-A5FC-061F9AED9A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xmlns="" id="{5975841F-9161-4650-BCE5-20FFE7E2961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xmlns="" id="{C848BB07-D4E8-4B48-AFD0-A03B6D70D116}"/>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kern="1200">
                <a:solidFill>
                  <a:srgbClr val="FFFFFF"/>
                </a:solidFill>
                <a:latin typeface="+mj-lt"/>
                <a:ea typeface="+mj-ea"/>
                <a:cs typeface="+mj-cs"/>
              </a:rPr>
              <a:t>Course Outcomes</a:t>
            </a:r>
          </a:p>
        </p:txBody>
      </p:sp>
      <p:sp>
        <p:nvSpPr>
          <p:cNvPr id="9" name="Content Placeholder 8">
            <a:extLst>
              <a:ext uri="{FF2B5EF4-FFF2-40B4-BE49-F238E27FC236}">
                <a16:creationId xmlns:a16="http://schemas.microsoft.com/office/drawing/2014/main" xmlns="" id="{D3BC746F-7E98-4C8E-B975-B814671AFF51}"/>
              </a:ext>
            </a:extLst>
          </p:cNvPr>
          <p:cNvSpPr>
            <a:spLocks noGrp="1"/>
          </p:cNvSpPr>
          <p:nvPr>
            <p:ph idx="1"/>
          </p:nvPr>
        </p:nvSpPr>
        <p:spPr>
          <a:xfrm>
            <a:off x="726057" y="2032347"/>
            <a:ext cx="3658053" cy="955111"/>
          </a:xfrm>
        </p:spPr>
        <p:txBody>
          <a:bodyPr vert="horz" lIns="91440" tIns="45720" rIns="91440" bIns="45720" rtlCol="0" anchor="b">
            <a:normAutofit/>
          </a:bodyPr>
          <a:lstStyle/>
          <a:p>
            <a:pPr marL="0" indent="0">
              <a:buNone/>
            </a:pPr>
            <a:r>
              <a:rPr lang="en-US" sz="1800" kern="1200">
                <a:solidFill>
                  <a:srgbClr val="FFFFFF"/>
                </a:solidFill>
                <a:latin typeface="+mn-lt"/>
                <a:ea typeface="+mn-ea"/>
                <a:cs typeface="+mn-cs"/>
              </a:rPr>
              <a:t>Compiler Construction</a:t>
            </a:r>
          </a:p>
        </p:txBody>
      </p:sp>
      <p:sp>
        <p:nvSpPr>
          <p:cNvPr id="27" name="Rectangle 26">
            <a:extLst>
              <a:ext uri="{FF2B5EF4-FFF2-40B4-BE49-F238E27FC236}">
                <a16:creationId xmlns:a16="http://schemas.microsoft.com/office/drawing/2014/main" xmlns="" id="{640086A0-762B-44EE-AA70-A7268A72AC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3">
            <a:extLst>
              <a:ext uri="{FF2B5EF4-FFF2-40B4-BE49-F238E27FC236}">
                <a16:creationId xmlns:a16="http://schemas.microsoft.com/office/drawing/2014/main" xmlns="" id="{B81FE02B-CEC3-4F74-93E1-6463B58DA6AC}"/>
              </a:ext>
            </a:extLst>
          </p:cNvPr>
          <p:cNvGraphicFramePr>
            <a:graphicFrameLocks/>
          </p:cNvGraphicFramePr>
          <p:nvPr>
            <p:extLst>
              <p:ext uri="{D42A27DB-BD31-4B8C-83A1-F6EECF244321}">
                <p14:modId xmlns:p14="http://schemas.microsoft.com/office/powerpoint/2010/main" val="3617942993"/>
              </p:ext>
            </p:extLst>
          </p:nvPr>
        </p:nvGraphicFramePr>
        <p:xfrm>
          <a:off x="5586761" y="1282390"/>
          <a:ext cx="6029373" cy="4287587"/>
        </p:xfrm>
        <a:graphic>
          <a:graphicData uri="http://schemas.openxmlformats.org/drawingml/2006/table">
            <a:tbl>
              <a:tblPr firstRow="1" firstCol="1" bandRow="1"/>
              <a:tblGrid>
                <a:gridCol w="1191171">
                  <a:extLst>
                    <a:ext uri="{9D8B030D-6E8A-4147-A177-3AD203B41FA5}">
                      <a16:colId xmlns:a16="http://schemas.microsoft.com/office/drawing/2014/main" xmlns="" val="3129087849"/>
                    </a:ext>
                  </a:extLst>
                </a:gridCol>
                <a:gridCol w="3596585">
                  <a:extLst>
                    <a:ext uri="{9D8B030D-6E8A-4147-A177-3AD203B41FA5}">
                      <a16:colId xmlns:a16="http://schemas.microsoft.com/office/drawing/2014/main" xmlns="" val="672745984"/>
                    </a:ext>
                  </a:extLst>
                </a:gridCol>
                <a:gridCol w="1241617">
                  <a:extLst>
                    <a:ext uri="{9D8B030D-6E8A-4147-A177-3AD203B41FA5}">
                      <a16:colId xmlns:a16="http://schemas.microsoft.com/office/drawing/2014/main" xmlns="" val="355905188"/>
                    </a:ext>
                  </a:extLst>
                </a:gridCol>
              </a:tblGrid>
              <a:tr h="856396">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Course Outcome No.</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 Description</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Cognitive Level</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46852976"/>
                  </a:ext>
                </a:extLst>
              </a:tr>
              <a:tr h="856396">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7.1.1</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Define</a:t>
                      </a:r>
                      <a:r>
                        <a:rPr lang="en-US" sz="16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components and phases of the compiler, and the types of parsers.</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CL1</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06331636"/>
                  </a:ext>
                </a:extLst>
              </a:tr>
              <a:tr h="568109">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7.1.2</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Explain</a:t>
                      </a:r>
                      <a:r>
                        <a:rPr lang="en-US" sz="1600" b="0" i="0" u="none" strike="noStrike">
                          <a:effectLst/>
                          <a:latin typeface="Times New Roman" panose="02020603050405020304" pitchFamily="18" charset="0"/>
                          <a:ea typeface="Calibri" panose="020F0502020204030204" pitchFamily="34" charset="0"/>
                          <a:cs typeface="Times New Roman" panose="02020603050405020304" pitchFamily="18" charset="0"/>
                        </a:rPr>
                        <a:t> the components and phases of the compiler.</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CL2</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6219634"/>
                  </a:ext>
                </a:extLst>
              </a:tr>
              <a:tr h="1144773">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7.1.3</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GB" sz="16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Apply</a:t>
                      </a:r>
                      <a:r>
                        <a:rPr lang="en-GB"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algorithms to design a lexical analyser, construct a parser by hand, generate intermediate code and target code.</a:t>
                      </a:r>
                      <a:endParaRPr lang="en-US" sz="1600" b="0" i="0" u="none" strike="noStrike" kern="1200" dirty="0">
                        <a:solidFill>
                          <a:schemeClr val="tx1"/>
                        </a:solidFill>
                        <a:effectLst/>
                        <a:latin typeface="Times New Roman" panose="02020603050405020304" pitchFamily="18" charset="0"/>
                        <a:cs typeface="Times New Roman" panose="02020603050405020304" pitchFamily="18"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CL3</a:t>
                      </a:r>
                      <a:endParaRPr lang="en-US" sz="2400" b="0" i="0" u="none" strike="noStrike">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47575444"/>
                  </a:ext>
                </a:extLst>
              </a:tr>
              <a:tr h="856396">
                <a:tc>
                  <a:txBody>
                    <a:bodyPr/>
                    <a:lstStyle/>
                    <a:p>
                      <a:pPr algn="l" fontAlgn="b">
                        <a:lnSpc>
                          <a:spcPct val="115000"/>
                        </a:lnSpc>
                        <a:spcBef>
                          <a:spcPts val="0"/>
                        </a:spcBef>
                        <a:spcAft>
                          <a:spcPts val="0"/>
                        </a:spcAft>
                      </a:pPr>
                      <a:r>
                        <a:rPr lang="en-US" sz="16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 7.1.4</a:t>
                      </a:r>
                      <a:endParaRPr lang="en-US" sz="2400" b="0" i="0" u="none" strike="noStrike">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lnSpc>
                          <a:spcPct val="115000"/>
                        </a:lnSpc>
                        <a:spcBef>
                          <a:spcPts val="0"/>
                        </a:spcBef>
                        <a:spcAft>
                          <a:spcPts val="0"/>
                        </a:spcAft>
                      </a:pP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Write</a:t>
                      </a: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a LEX/YACC specification for a given Regular Expression and </a:t>
                      </a: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use</a:t>
                      </a: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the LEX/YACC tool.   </a:t>
                      </a:r>
                      <a:endParaRPr lang="en-US" sz="2400" b="0" i="0" u="none" strike="noStrike" dirty="0">
                        <a:effectLst/>
                        <a:latin typeface="Arial" panose="020B0604020202020204" pitchFamily="34" charset="0"/>
                      </a:endParaRPr>
                    </a:p>
                  </a:txBody>
                  <a:tcPr marL="92121" marR="92121" marT="127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CL3</a:t>
                      </a:r>
                      <a:endParaRPr lang="en-US" sz="2400" b="0" i="0" u="none" strike="noStrike" dirty="0">
                        <a:effectLst/>
                        <a:latin typeface="Arial" panose="020B0604020202020204" pitchFamily="34" charset="0"/>
                      </a:endParaRPr>
                    </a:p>
                  </a:txBody>
                  <a:tcPr marL="92121" marR="92121" marT="127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95911393"/>
                  </a:ext>
                </a:extLst>
              </a:tr>
            </a:tbl>
          </a:graphicData>
        </a:graphic>
      </p:graphicFrame>
    </p:spTree>
    <p:extLst>
      <p:ext uri="{BB962C8B-B14F-4D97-AF65-F5344CB8AC3E}">
        <p14:creationId xmlns:p14="http://schemas.microsoft.com/office/powerpoint/2010/main" val="42304156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48AC0-25B2-479D-8D0D-9BE6D826CFF3}"/>
              </a:ext>
            </a:extLst>
          </p:cNvPr>
          <p:cNvSpPr>
            <a:spLocks noGrp="1"/>
          </p:cNvSpPr>
          <p:nvPr>
            <p:ph type="title"/>
          </p:nvPr>
        </p:nvSpPr>
        <p:spPr>
          <a:xfrm>
            <a:off x="838200" y="275915"/>
            <a:ext cx="10515600" cy="605031"/>
          </a:xfrm>
        </p:spPr>
        <p:txBody>
          <a:bodyPr>
            <a:normAutofit fontScale="90000"/>
          </a:bodyPr>
          <a:lstStyle/>
          <a:p>
            <a:r>
              <a:rPr lang="en-IN" dirty="0"/>
              <a:t>Background </a:t>
            </a:r>
            <a:r>
              <a:rPr lang="en-IN" dirty="0" smtClean="0"/>
              <a:t>Ch. 2.3</a:t>
            </a:r>
            <a:endParaRPr lang="en-IN" dirty="0"/>
          </a:p>
        </p:txBody>
      </p:sp>
      <p:sp>
        <p:nvSpPr>
          <p:cNvPr id="3" name="Content Placeholder 2">
            <a:extLst>
              <a:ext uri="{FF2B5EF4-FFF2-40B4-BE49-F238E27FC236}">
                <a16:creationId xmlns:a16="http://schemas.microsoft.com/office/drawing/2014/main" xmlns="" id="{521FB5A3-F04E-47C7-8950-A5D0CDDF0CC4}"/>
              </a:ext>
            </a:extLst>
          </p:cNvPr>
          <p:cNvSpPr>
            <a:spLocks noGrp="1"/>
          </p:cNvSpPr>
          <p:nvPr>
            <p:ph idx="1"/>
          </p:nvPr>
        </p:nvSpPr>
        <p:spPr>
          <a:xfrm>
            <a:off x="838200" y="880946"/>
            <a:ext cx="10515600" cy="5296017"/>
          </a:xfrm>
        </p:spPr>
        <p:txBody>
          <a:bodyPr>
            <a:normAutofit/>
          </a:bodyPr>
          <a:lstStyle/>
          <a:p>
            <a:r>
              <a:rPr lang="en-IN" dirty="0"/>
              <a:t>To translate a PL construct, a compiler needs to keep track of:</a:t>
            </a:r>
          </a:p>
          <a:p>
            <a:pPr marL="914400" lvl="1" indent="-457200">
              <a:buFont typeface="+mj-lt"/>
              <a:buAutoNum type="arabicPeriod"/>
            </a:pPr>
            <a:r>
              <a:rPr lang="en-IN" dirty="0"/>
              <a:t>Code generated for the construct</a:t>
            </a:r>
          </a:p>
          <a:p>
            <a:pPr marL="914400" lvl="1" indent="-457200">
              <a:buFont typeface="+mj-lt"/>
              <a:buAutoNum type="arabicPeriod"/>
            </a:pPr>
            <a:r>
              <a:rPr lang="en-IN" dirty="0"/>
              <a:t>Type of the construct</a:t>
            </a:r>
          </a:p>
          <a:p>
            <a:pPr marL="914400" lvl="1" indent="-457200">
              <a:buFont typeface="+mj-lt"/>
              <a:buAutoNum type="arabicPeriod"/>
            </a:pPr>
            <a:r>
              <a:rPr lang="en-IN" dirty="0"/>
              <a:t>Location of the first instruction in the target code</a:t>
            </a:r>
          </a:p>
          <a:p>
            <a:pPr marL="914400" lvl="1" indent="-457200">
              <a:buFont typeface="+mj-lt"/>
              <a:buAutoNum type="arabicPeriod"/>
            </a:pPr>
            <a:r>
              <a:rPr lang="en-IN" dirty="0"/>
              <a:t>No. of instructions generated</a:t>
            </a:r>
          </a:p>
          <a:p>
            <a:pPr marL="268288" lvl="1" indent="-268288"/>
            <a:r>
              <a:rPr lang="en-IN" sz="2800" dirty="0"/>
              <a:t>Nos. 2-4 are the attributes associated with constructs</a:t>
            </a:r>
          </a:p>
          <a:p>
            <a:pPr marL="268288" lvl="1" indent="-268288"/>
            <a:r>
              <a:rPr lang="en-IN" sz="2800" dirty="0"/>
              <a:t>NTs and Ts have a set of attributes</a:t>
            </a:r>
          </a:p>
          <a:p>
            <a:pPr marL="268288" lvl="1" indent="-268288"/>
            <a:r>
              <a:rPr lang="en-IN" sz="2800" dirty="0"/>
              <a:t>Production has a set of semantic rules for computing the values of the attributes of the NTs and Ts in the production</a:t>
            </a:r>
          </a:p>
        </p:txBody>
      </p:sp>
    </p:spTree>
    <p:extLst>
      <p:ext uri="{BB962C8B-B14F-4D97-AF65-F5344CB8AC3E}">
        <p14:creationId xmlns:p14="http://schemas.microsoft.com/office/powerpoint/2010/main" val="3439984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22F9423-F4B1-45D4-8445-E9991ECCB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770AE191-D2EA-45C9-A44D-830C188F74C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xmlns="" id="{23A0E4C1-B7A6-4637-AC51-4A5AE3841FF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xmlns="" id="{F4E8C039-CC58-44F3-8A7B-E0A934C1D01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xmlns="" id="{CD1FB23E-1BD4-4693-921D-16B1E33E0FBD}"/>
              </a:ext>
            </a:extLst>
          </p:cNvPr>
          <p:cNvGraphicFramePr>
            <a:graphicFrameLocks noGrp="1"/>
          </p:cNvGraphicFramePr>
          <p:nvPr>
            <p:ph idx="1"/>
            <p:extLst>
              <p:ext uri="{D42A27DB-BD31-4B8C-83A1-F6EECF244321}">
                <p14:modId xmlns:p14="http://schemas.microsoft.com/office/powerpoint/2010/main" val="794294395"/>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801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ED2D85C-CC71-4B60-B87B-ED8B280DB22E}"/>
              </a:ext>
            </a:extLst>
          </p:cNvPr>
          <p:cNvPicPr>
            <a:picLocks noChangeAspect="1"/>
          </p:cNvPicPr>
          <p:nvPr/>
        </p:nvPicPr>
        <p:blipFill>
          <a:blip r:embed="rId2"/>
          <a:stretch>
            <a:fillRect/>
          </a:stretch>
        </p:blipFill>
        <p:spPr>
          <a:xfrm>
            <a:off x="1215483" y="260659"/>
            <a:ext cx="6705600" cy="5600700"/>
          </a:xfrm>
          <a:prstGeom prst="rect">
            <a:avLst/>
          </a:prstGeom>
        </p:spPr>
      </p:pic>
    </p:spTree>
    <p:extLst>
      <p:ext uri="{BB962C8B-B14F-4D97-AF65-F5344CB8AC3E}">
        <p14:creationId xmlns:p14="http://schemas.microsoft.com/office/powerpoint/2010/main" val="2428121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B61669-4159-4E28-8EEB-F7DCAED9D772}"/>
              </a:ext>
            </a:extLst>
          </p:cNvPr>
          <p:cNvPicPr>
            <a:picLocks noChangeAspect="1"/>
          </p:cNvPicPr>
          <p:nvPr/>
        </p:nvPicPr>
        <p:blipFill>
          <a:blip r:embed="rId2"/>
          <a:stretch>
            <a:fillRect/>
          </a:stretch>
        </p:blipFill>
        <p:spPr>
          <a:xfrm>
            <a:off x="724415" y="2149433"/>
            <a:ext cx="10884312" cy="1920761"/>
          </a:xfrm>
          <a:prstGeom prst="rect">
            <a:avLst/>
          </a:prstGeom>
        </p:spPr>
      </p:pic>
      <p:pic>
        <p:nvPicPr>
          <p:cNvPr id="7" name="Picture 6">
            <a:extLst>
              <a:ext uri="{FF2B5EF4-FFF2-40B4-BE49-F238E27FC236}">
                <a16:creationId xmlns:a16="http://schemas.microsoft.com/office/drawing/2014/main" xmlns="" id="{8830B757-8E7C-4CD1-A130-814B1CEABF8A}"/>
              </a:ext>
            </a:extLst>
          </p:cNvPr>
          <p:cNvPicPr>
            <a:picLocks noChangeAspect="1"/>
          </p:cNvPicPr>
          <p:nvPr/>
        </p:nvPicPr>
        <p:blipFill>
          <a:blip r:embed="rId3"/>
          <a:stretch>
            <a:fillRect/>
          </a:stretch>
        </p:blipFill>
        <p:spPr>
          <a:xfrm>
            <a:off x="724415" y="1171884"/>
            <a:ext cx="10662815" cy="977550"/>
          </a:xfrm>
          <a:prstGeom prst="rect">
            <a:avLst/>
          </a:prstGeom>
        </p:spPr>
      </p:pic>
      <p:cxnSp>
        <p:nvCxnSpPr>
          <p:cNvPr id="3" name="Straight Connector 2">
            <a:extLst>
              <a:ext uri="{FF2B5EF4-FFF2-40B4-BE49-F238E27FC236}">
                <a16:creationId xmlns:a16="http://schemas.microsoft.com/office/drawing/2014/main" xmlns="" id="{5C476F0E-DD38-48A4-94EB-7E7588421970}"/>
              </a:ext>
            </a:extLst>
          </p:cNvPr>
          <p:cNvCxnSpPr/>
          <p:nvPr/>
        </p:nvCxnSpPr>
        <p:spPr>
          <a:xfrm>
            <a:off x="4643252" y="1579418"/>
            <a:ext cx="1452748"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xmlns="" id="{B3F7E734-6DB7-4C59-8EAA-97FE7B7CF2A6}"/>
              </a:ext>
            </a:extLst>
          </p:cNvPr>
          <p:cNvCxnSpPr/>
          <p:nvPr/>
        </p:nvCxnSpPr>
        <p:spPr>
          <a:xfrm>
            <a:off x="9723863" y="3189249"/>
            <a:ext cx="1260088"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59066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00FB1A2-EA8C-4903-9AB3-BCA779A37E71}"/>
              </a:ext>
            </a:extLst>
          </p:cNvPr>
          <p:cNvPicPr>
            <a:picLocks noChangeAspect="1"/>
          </p:cNvPicPr>
          <p:nvPr/>
        </p:nvPicPr>
        <p:blipFill>
          <a:blip r:embed="rId2"/>
          <a:stretch>
            <a:fillRect/>
          </a:stretch>
        </p:blipFill>
        <p:spPr>
          <a:xfrm>
            <a:off x="869911" y="592060"/>
            <a:ext cx="7917829" cy="5512413"/>
          </a:xfrm>
          <a:prstGeom prst="rect">
            <a:avLst/>
          </a:prstGeom>
        </p:spPr>
      </p:pic>
    </p:spTree>
    <p:extLst>
      <p:ext uri="{BB962C8B-B14F-4D97-AF65-F5344CB8AC3E}">
        <p14:creationId xmlns:p14="http://schemas.microsoft.com/office/powerpoint/2010/main" val="108441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643CC45-BB2B-43F4-B93F-EC567F574771}"/>
              </a:ext>
            </a:extLst>
          </p:cNvPr>
          <p:cNvPicPr>
            <a:picLocks noChangeAspect="1"/>
          </p:cNvPicPr>
          <p:nvPr/>
        </p:nvPicPr>
        <p:blipFill>
          <a:blip r:embed="rId2"/>
          <a:stretch>
            <a:fillRect/>
          </a:stretch>
        </p:blipFill>
        <p:spPr>
          <a:xfrm>
            <a:off x="656528" y="1104900"/>
            <a:ext cx="9683114" cy="3299832"/>
          </a:xfrm>
          <a:prstGeom prst="rect">
            <a:avLst/>
          </a:prstGeom>
        </p:spPr>
      </p:pic>
    </p:spTree>
    <p:extLst>
      <p:ext uri="{BB962C8B-B14F-4D97-AF65-F5344CB8AC3E}">
        <p14:creationId xmlns:p14="http://schemas.microsoft.com/office/powerpoint/2010/main" val="3337448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1C5A580-4C4F-42C3-8416-97E3AE1CCE1A}"/>
              </a:ext>
            </a:extLst>
          </p:cNvPr>
          <p:cNvSpPr>
            <a:spLocks noGrp="1"/>
          </p:cNvSpPr>
          <p:nvPr>
            <p:ph idx="1"/>
          </p:nvPr>
        </p:nvSpPr>
        <p:spPr>
          <a:xfrm>
            <a:off x="838200" y="735980"/>
            <a:ext cx="10515600" cy="5440983"/>
          </a:xfrm>
        </p:spPr>
        <p:txBody>
          <a:bodyPr>
            <a:normAutofit fontScale="92500"/>
          </a:bodyPr>
          <a:lstStyle/>
          <a:p>
            <a:r>
              <a:rPr lang="en-IN" dirty="0"/>
              <a:t>A Syntax-directed definition (SDD) specifies the translation of a construct in terms of attributes associated with its syntactic components</a:t>
            </a:r>
          </a:p>
          <a:p>
            <a:r>
              <a:rPr lang="en-IN" dirty="0"/>
              <a:t>SDT are used to simplify many of the translations that take place in the front end of a compiler</a:t>
            </a:r>
          </a:p>
          <a:p>
            <a:r>
              <a:rPr lang="en-IN" i="1" dirty="0"/>
              <a:t>Translation scheme </a:t>
            </a:r>
            <a:r>
              <a:rPr lang="en-IN" dirty="0"/>
              <a:t>is a </a:t>
            </a:r>
            <a:r>
              <a:rPr lang="en-IN" i="1" dirty="0"/>
              <a:t>procedural notation </a:t>
            </a:r>
            <a:r>
              <a:rPr lang="en-IN" dirty="0"/>
              <a:t>for specifying translations in terms of attributes associated with its syntactic components</a:t>
            </a:r>
          </a:p>
          <a:p>
            <a:r>
              <a:rPr lang="en-IN" dirty="0"/>
              <a:t>SDT:</a:t>
            </a:r>
          </a:p>
          <a:p>
            <a:pPr lvl="1"/>
            <a:r>
              <a:rPr lang="en-IN" dirty="0"/>
              <a:t> uses a CFG to specify the syntactic structure of the input</a:t>
            </a:r>
          </a:p>
          <a:p>
            <a:pPr lvl="1"/>
            <a:r>
              <a:rPr lang="en-IN" dirty="0"/>
              <a:t>With each grammar symbol, it associates a set of attributes</a:t>
            </a:r>
          </a:p>
          <a:p>
            <a:pPr lvl="1"/>
            <a:r>
              <a:rPr lang="en-IN" dirty="0"/>
              <a:t>With each production, it associates a set of semantic rules for computing values of the attributes associated with the symbols appearing in that production</a:t>
            </a:r>
          </a:p>
          <a:p>
            <a:pPr lvl="1"/>
            <a:r>
              <a:rPr lang="en-IN" i="1" dirty="0"/>
              <a:t>The grammar and the set of semantic rules constitute the </a:t>
            </a:r>
            <a:r>
              <a:rPr lang="en-IN" b="1" i="1" dirty="0"/>
              <a:t>Syntax Directed Definition</a:t>
            </a:r>
          </a:p>
          <a:p>
            <a:endParaRPr lang="en-IN" dirty="0"/>
          </a:p>
        </p:txBody>
      </p:sp>
    </p:spTree>
    <p:extLst>
      <p:ext uri="{BB962C8B-B14F-4D97-AF65-F5344CB8AC3E}">
        <p14:creationId xmlns:p14="http://schemas.microsoft.com/office/powerpoint/2010/main" val="2680595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D37A480-45D4-45CD-B9C2-94A3BB097B38}"/>
              </a:ext>
            </a:extLst>
          </p:cNvPr>
          <p:cNvSpPr>
            <a:spLocks noGrp="1"/>
          </p:cNvSpPr>
          <p:nvPr>
            <p:ph idx="1"/>
          </p:nvPr>
        </p:nvSpPr>
        <p:spPr>
          <a:xfrm>
            <a:off x="838200" y="602166"/>
            <a:ext cx="10515600" cy="5574797"/>
          </a:xfrm>
        </p:spPr>
        <p:txBody>
          <a:bodyPr/>
          <a:lstStyle/>
          <a:p>
            <a:r>
              <a:rPr lang="en-IN" dirty="0"/>
              <a:t>A translation is an I/O mapping</a:t>
            </a:r>
          </a:p>
          <a:p>
            <a:r>
              <a:rPr lang="en-IN" dirty="0"/>
              <a:t>Input: sentence of tokens as a parse tree</a:t>
            </a:r>
          </a:p>
          <a:p>
            <a:r>
              <a:rPr lang="en-IN" dirty="0"/>
              <a:t>Function: Maps production to semantic action</a:t>
            </a:r>
          </a:p>
          <a:p>
            <a:r>
              <a:rPr lang="en-IN" dirty="0"/>
              <a:t>Output: Intermediate code</a:t>
            </a:r>
          </a:p>
          <a:p>
            <a:r>
              <a:rPr lang="en-IN" dirty="0"/>
              <a:t>A translation scheme is a CFG in which program fragments called semantic actions are embedded within the right sides of productions.</a:t>
            </a:r>
          </a:p>
          <a:p>
            <a:r>
              <a:rPr lang="en-IN" dirty="0"/>
              <a:t>SDT shows the order of evaluation</a:t>
            </a:r>
          </a:p>
          <a:p>
            <a:r>
              <a:rPr lang="en-IN" dirty="0"/>
              <a:t>It generates an output for each sentence ‘x’ generated by the underlying grammar by executing the actions in the order they appear during a Depth-First Traversal of a parse tree for ‘x’</a:t>
            </a:r>
          </a:p>
          <a:p>
            <a:r>
              <a:rPr lang="en-IN" dirty="0"/>
              <a:t>|| -&gt; concatenation</a:t>
            </a:r>
          </a:p>
        </p:txBody>
      </p:sp>
    </p:spTree>
    <p:extLst>
      <p:ext uri="{BB962C8B-B14F-4D97-AF65-F5344CB8AC3E}">
        <p14:creationId xmlns:p14="http://schemas.microsoft.com/office/powerpoint/2010/main" val="324535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841B89-33C9-4525-A5D5-DA263E552511}"/>
              </a:ext>
            </a:extLst>
          </p:cNvPr>
          <p:cNvSpPr>
            <a:spLocks noGrp="1"/>
          </p:cNvSpPr>
          <p:nvPr>
            <p:ph type="title"/>
          </p:nvPr>
        </p:nvSpPr>
        <p:spPr>
          <a:xfrm>
            <a:off x="838200" y="223025"/>
            <a:ext cx="10515600" cy="1467664"/>
          </a:xfrm>
        </p:spPr>
        <p:txBody>
          <a:bodyPr/>
          <a:lstStyle/>
          <a:p>
            <a:r>
              <a:rPr lang="en-IN" dirty="0"/>
              <a:t>Syntax-Directed Translation (SDT) into Three-Address Code (TAC / 3AC)</a:t>
            </a:r>
          </a:p>
        </p:txBody>
      </p:sp>
      <p:sp>
        <p:nvSpPr>
          <p:cNvPr id="3" name="Content Placeholder 2">
            <a:extLst>
              <a:ext uri="{FF2B5EF4-FFF2-40B4-BE49-F238E27FC236}">
                <a16:creationId xmlns:a16="http://schemas.microsoft.com/office/drawing/2014/main" xmlns="" id="{4E9D5B95-FDCC-4773-8EE9-7D42D6457E1D}"/>
              </a:ext>
            </a:extLst>
          </p:cNvPr>
          <p:cNvSpPr>
            <a:spLocks noGrp="1"/>
          </p:cNvSpPr>
          <p:nvPr>
            <p:ph idx="1"/>
          </p:nvPr>
        </p:nvSpPr>
        <p:spPr/>
        <p:txBody>
          <a:bodyPr/>
          <a:lstStyle/>
          <a:p>
            <a:r>
              <a:rPr lang="en-IN" dirty="0"/>
              <a:t>When TAC is generated, temporary names are made up for the interior nodes of a syntax tree</a:t>
            </a:r>
          </a:p>
          <a:p>
            <a:r>
              <a:rPr lang="en-IN" dirty="0"/>
              <a:t>The value of NT ‘</a:t>
            </a:r>
            <a:r>
              <a:rPr lang="en-IN" dirty="0">
                <a:latin typeface="Courier New" panose="02070309020205020404" pitchFamily="49" charset="0"/>
                <a:cs typeface="Courier New" panose="02070309020205020404" pitchFamily="49" charset="0"/>
              </a:rPr>
              <a:t>E</a:t>
            </a:r>
            <a:r>
              <a:rPr lang="en-IN" dirty="0"/>
              <a:t>’ on the left side of </a:t>
            </a:r>
            <a:r>
              <a:rPr lang="en-IN" dirty="0">
                <a:latin typeface="Courier New" panose="02070309020205020404" pitchFamily="49" charset="0"/>
                <a:cs typeface="Courier New" panose="02070309020205020404" pitchFamily="49" charset="0"/>
              </a:rPr>
              <a:t>E -&gt; E1 + E2 </a:t>
            </a:r>
            <a:r>
              <a:rPr lang="en-IN" dirty="0"/>
              <a:t>will be computed into a new temporary t.</a:t>
            </a:r>
          </a:p>
          <a:p>
            <a:r>
              <a:rPr lang="en-IN" dirty="0"/>
              <a:t>In general, the TAC for </a:t>
            </a:r>
            <a:r>
              <a:rPr lang="en-IN" dirty="0">
                <a:latin typeface="Courier New" panose="02070309020205020404" pitchFamily="49" charset="0"/>
                <a:cs typeface="Courier New" panose="02070309020205020404" pitchFamily="49" charset="0"/>
              </a:rPr>
              <a:t>id := E </a:t>
            </a:r>
            <a:r>
              <a:rPr lang="en-IN" dirty="0"/>
              <a:t>consists of code to evaluate E into some temporary t, followed by the assignment </a:t>
            </a:r>
            <a:r>
              <a:rPr lang="en-IN" dirty="0">
                <a:latin typeface="Courier New" panose="02070309020205020404" pitchFamily="49" charset="0"/>
                <a:cs typeface="Courier New" panose="02070309020205020404" pitchFamily="49" charset="0"/>
              </a:rPr>
              <a:t>id.place :=t</a:t>
            </a:r>
          </a:p>
        </p:txBody>
      </p:sp>
    </p:spTree>
    <p:extLst>
      <p:ext uri="{BB962C8B-B14F-4D97-AF65-F5344CB8AC3E}">
        <p14:creationId xmlns:p14="http://schemas.microsoft.com/office/powerpoint/2010/main" val="1833836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15C9679-E7D1-4911-8B15-79752A295BEB}"/>
              </a:ext>
            </a:extLst>
          </p:cNvPr>
          <p:cNvPicPr>
            <a:picLocks noChangeAspect="1"/>
          </p:cNvPicPr>
          <p:nvPr/>
        </p:nvPicPr>
        <p:blipFill>
          <a:blip r:embed="rId2"/>
          <a:stretch>
            <a:fillRect/>
          </a:stretch>
        </p:blipFill>
        <p:spPr>
          <a:xfrm>
            <a:off x="696415" y="894659"/>
            <a:ext cx="9608705" cy="1390528"/>
          </a:xfrm>
          <a:prstGeom prst="rect">
            <a:avLst/>
          </a:prstGeom>
        </p:spPr>
      </p:pic>
      <p:pic>
        <p:nvPicPr>
          <p:cNvPr id="7" name="Picture 6">
            <a:extLst>
              <a:ext uri="{FF2B5EF4-FFF2-40B4-BE49-F238E27FC236}">
                <a16:creationId xmlns:a16="http://schemas.microsoft.com/office/drawing/2014/main" xmlns="" id="{DFF6E59B-9FAE-4590-994C-D6AC69494EB5}"/>
              </a:ext>
            </a:extLst>
          </p:cNvPr>
          <p:cNvPicPr>
            <a:picLocks noChangeAspect="1"/>
          </p:cNvPicPr>
          <p:nvPr/>
        </p:nvPicPr>
        <p:blipFill>
          <a:blip r:embed="rId3"/>
          <a:stretch>
            <a:fillRect/>
          </a:stretch>
        </p:blipFill>
        <p:spPr>
          <a:xfrm>
            <a:off x="1039154" y="2981325"/>
            <a:ext cx="10693789" cy="787787"/>
          </a:xfrm>
          <a:prstGeom prst="rect">
            <a:avLst/>
          </a:prstGeom>
        </p:spPr>
      </p:pic>
    </p:spTree>
    <p:extLst>
      <p:ext uri="{BB962C8B-B14F-4D97-AF65-F5344CB8AC3E}">
        <p14:creationId xmlns:p14="http://schemas.microsoft.com/office/powerpoint/2010/main" val="969807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AFF8D2E5-2C4E-47B1-930B-6C82B7C313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80D80C7-F2EE-4C71-A906-D3BA908D713A}"/>
              </a:ext>
            </a:extLst>
          </p:cNvPr>
          <p:cNvSpPr>
            <a:spLocks noGrp="1"/>
          </p:cNvSpPr>
          <p:nvPr>
            <p:ph type="title"/>
          </p:nvPr>
        </p:nvSpPr>
        <p:spPr>
          <a:xfrm>
            <a:off x="841248" y="251312"/>
            <a:ext cx="10506456" cy="1010264"/>
          </a:xfrm>
        </p:spPr>
        <p:txBody>
          <a:bodyPr anchor="ctr">
            <a:normAutofit/>
          </a:bodyPr>
          <a:lstStyle/>
          <a:p>
            <a:r>
              <a:rPr lang="en-US" sz="3100"/>
              <a:t>Unit 3</a:t>
            </a:r>
            <a:br>
              <a:rPr lang="en-US" sz="3100"/>
            </a:br>
            <a:r>
              <a:rPr lang="en-US" sz="3100"/>
              <a:t>Syllabus</a:t>
            </a:r>
            <a:endParaRPr lang="en-IN" sz="3100"/>
          </a:p>
        </p:txBody>
      </p:sp>
      <p:sp>
        <p:nvSpPr>
          <p:cNvPr id="16" name="Rectangle 15">
            <a:extLst>
              <a:ext uri="{FF2B5EF4-FFF2-40B4-BE49-F238E27FC236}">
                <a16:creationId xmlns:a16="http://schemas.microsoft.com/office/drawing/2014/main" xmlns="" id="{801E4ADA-0EA9-4930-846E-3C11E8BED6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xmlns="" id="{FB92FFCE-0C90-454E-AA25-D4EE9A6C39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xmlns="" id="{BA5AB97A-3B19-4520-9B61-D5F5D9CCACEF}"/>
              </a:ext>
            </a:extLst>
          </p:cNvPr>
          <p:cNvGraphicFramePr>
            <a:graphicFrameLocks noGrp="1"/>
          </p:cNvGraphicFramePr>
          <p:nvPr>
            <p:ph idx="1"/>
            <p:extLst>
              <p:ext uri="{D42A27DB-BD31-4B8C-83A1-F6EECF244321}">
                <p14:modId xmlns:p14="http://schemas.microsoft.com/office/powerpoint/2010/main" val="922373868"/>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0691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4C72653-7AD4-4C5E-8687-7871894BBE8D}"/>
              </a:ext>
            </a:extLst>
          </p:cNvPr>
          <p:cNvPicPr>
            <a:picLocks noChangeAspect="1"/>
          </p:cNvPicPr>
          <p:nvPr/>
        </p:nvPicPr>
        <p:blipFill>
          <a:blip r:embed="rId2"/>
          <a:stretch>
            <a:fillRect/>
          </a:stretch>
        </p:blipFill>
        <p:spPr>
          <a:xfrm>
            <a:off x="171450" y="972910"/>
            <a:ext cx="5924550" cy="4410075"/>
          </a:xfrm>
          <a:prstGeom prst="rect">
            <a:avLst/>
          </a:prstGeom>
        </p:spPr>
      </p:pic>
      <p:pic>
        <p:nvPicPr>
          <p:cNvPr id="9" name="Picture 8">
            <a:extLst>
              <a:ext uri="{FF2B5EF4-FFF2-40B4-BE49-F238E27FC236}">
                <a16:creationId xmlns:a16="http://schemas.microsoft.com/office/drawing/2014/main" xmlns="" id="{0B051C59-5664-4F15-B37A-F55C1B13D2FF}"/>
              </a:ext>
            </a:extLst>
          </p:cNvPr>
          <p:cNvPicPr>
            <a:picLocks noChangeAspect="1"/>
          </p:cNvPicPr>
          <p:nvPr/>
        </p:nvPicPr>
        <p:blipFill>
          <a:blip r:embed="rId3"/>
          <a:stretch>
            <a:fillRect/>
          </a:stretch>
        </p:blipFill>
        <p:spPr>
          <a:xfrm>
            <a:off x="7570699" y="2303100"/>
            <a:ext cx="3005169" cy="3005169"/>
          </a:xfrm>
          <a:prstGeom prst="rect">
            <a:avLst/>
          </a:prstGeom>
        </p:spPr>
      </p:pic>
      <p:pic>
        <p:nvPicPr>
          <p:cNvPr id="11" name="Picture 10">
            <a:extLst>
              <a:ext uri="{FF2B5EF4-FFF2-40B4-BE49-F238E27FC236}">
                <a16:creationId xmlns:a16="http://schemas.microsoft.com/office/drawing/2014/main" xmlns="" id="{AD641FC7-7F5F-41AE-A455-D14F7601EE96}"/>
              </a:ext>
            </a:extLst>
          </p:cNvPr>
          <p:cNvPicPr>
            <a:picLocks noChangeAspect="1"/>
          </p:cNvPicPr>
          <p:nvPr/>
        </p:nvPicPr>
        <p:blipFill>
          <a:blip r:embed="rId4"/>
          <a:stretch>
            <a:fillRect/>
          </a:stretch>
        </p:blipFill>
        <p:spPr>
          <a:xfrm>
            <a:off x="6910974" y="972910"/>
            <a:ext cx="4902352" cy="357125"/>
          </a:xfrm>
          <a:prstGeom prst="rect">
            <a:avLst/>
          </a:prstGeom>
        </p:spPr>
      </p:pic>
      <p:pic>
        <p:nvPicPr>
          <p:cNvPr id="13" name="Picture 12">
            <a:extLst>
              <a:ext uri="{FF2B5EF4-FFF2-40B4-BE49-F238E27FC236}">
                <a16:creationId xmlns:a16="http://schemas.microsoft.com/office/drawing/2014/main" xmlns="" id="{5EDEC7D8-A2E8-48F6-B1E8-81C6C1E93113}"/>
              </a:ext>
            </a:extLst>
          </p:cNvPr>
          <p:cNvPicPr>
            <a:picLocks noChangeAspect="1"/>
          </p:cNvPicPr>
          <p:nvPr/>
        </p:nvPicPr>
        <p:blipFill>
          <a:blip r:embed="rId5"/>
          <a:stretch>
            <a:fillRect/>
          </a:stretch>
        </p:blipFill>
        <p:spPr>
          <a:xfrm>
            <a:off x="6910974" y="1705418"/>
            <a:ext cx="1785625" cy="357125"/>
          </a:xfrm>
          <a:prstGeom prst="rect">
            <a:avLst/>
          </a:prstGeom>
        </p:spPr>
      </p:pic>
      <p:pic>
        <p:nvPicPr>
          <p:cNvPr id="15" name="Picture 14">
            <a:extLst>
              <a:ext uri="{FF2B5EF4-FFF2-40B4-BE49-F238E27FC236}">
                <a16:creationId xmlns:a16="http://schemas.microsoft.com/office/drawing/2014/main" xmlns="" id="{4FE7C014-EB24-4252-AE11-8979DF71CABB}"/>
              </a:ext>
            </a:extLst>
          </p:cNvPr>
          <p:cNvPicPr>
            <a:picLocks noChangeAspect="1"/>
          </p:cNvPicPr>
          <p:nvPr/>
        </p:nvPicPr>
        <p:blipFill>
          <a:blip r:embed="rId6"/>
          <a:stretch>
            <a:fillRect/>
          </a:stretch>
        </p:blipFill>
        <p:spPr>
          <a:xfrm>
            <a:off x="8624678" y="1749454"/>
            <a:ext cx="679708" cy="269051"/>
          </a:xfrm>
          <a:prstGeom prst="rect">
            <a:avLst/>
          </a:prstGeom>
        </p:spPr>
      </p:pic>
    </p:spTree>
    <p:extLst>
      <p:ext uri="{BB962C8B-B14F-4D97-AF65-F5344CB8AC3E}">
        <p14:creationId xmlns:p14="http://schemas.microsoft.com/office/powerpoint/2010/main" val="1904025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788CA40-145D-4874-A4DD-841DCF975B80}"/>
              </a:ext>
            </a:extLst>
          </p:cNvPr>
          <p:cNvPicPr>
            <a:picLocks noChangeAspect="1"/>
          </p:cNvPicPr>
          <p:nvPr/>
        </p:nvPicPr>
        <p:blipFill>
          <a:blip r:embed="rId2"/>
          <a:stretch>
            <a:fillRect/>
          </a:stretch>
        </p:blipFill>
        <p:spPr>
          <a:xfrm>
            <a:off x="1124382" y="551027"/>
            <a:ext cx="7271473" cy="6131306"/>
          </a:xfrm>
          <a:prstGeom prst="rect">
            <a:avLst/>
          </a:prstGeom>
        </p:spPr>
      </p:pic>
    </p:spTree>
    <p:extLst>
      <p:ext uri="{BB962C8B-B14F-4D97-AF65-F5344CB8AC3E}">
        <p14:creationId xmlns:p14="http://schemas.microsoft.com/office/powerpoint/2010/main" val="1955397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1BC8BC-94D2-4359-9FCC-49CF2618AE43}"/>
              </a:ext>
            </a:extLst>
          </p:cNvPr>
          <p:cNvSpPr>
            <a:spLocks noGrp="1"/>
          </p:cNvSpPr>
          <p:nvPr>
            <p:ph type="title"/>
          </p:nvPr>
        </p:nvSpPr>
        <p:spPr/>
        <p:txBody>
          <a:bodyPr/>
          <a:lstStyle/>
          <a:p>
            <a:r>
              <a:rPr lang="en-IN" dirty="0"/>
              <a:t>Implementations of Three-Address Statements</a:t>
            </a:r>
          </a:p>
        </p:txBody>
      </p:sp>
      <p:sp>
        <p:nvSpPr>
          <p:cNvPr id="3" name="Content Placeholder 2">
            <a:extLst>
              <a:ext uri="{FF2B5EF4-FFF2-40B4-BE49-F238E27FC236}">
                <a16:creationId xmlns:a16="http://schemas.microsoft.com/office/drawing/2014/main" xmlns="" id="{96DF8565-7733-409C-B507-78A68F569BE8}"/>
              </a:ext>
            </a:extLst>
          </p:cNvPr>
          <p:cNvSpPr>
            <a:spLocks noGrp="1"/>
          </p:cNvSpPr>
          <p:nvPr>
            <p:ph idx="1"/>
          </p:nvPr>
        </p:nvSpPr>
        <p:spPr/>
        <p:txBody>
          <a:bodyPr/>
          <a:lstStyle/>
          <a:p>
            <a:r>
              <a:rPr lang="en-IN" dirty="0"/>
              <a:t>A three-address statement is an abstract form of intermediate code</a:t>
            </a:r>
          </a:p>
          <a:p>
            <a:r>
              <a:rPr lang="en-IN" dirty="0"/>
              <a:t>In a compiler, these statements can be implemented as records with fields for the operator and the operands</a:t>
            </a:r>
          </a:p>
          <a:p>
            <a:r>
              <a:rPr lang="en-IN" dirty="0"/>
              <a:t>Three such representations are:</a:t>
            </a:r>
          </a:p>
          <a:p>
            <a:pPr lvl="1"/>
            <a:r>
              <a:rPr lang="en-IN" dirty="0"/>
              <a:t>quadruples, </a:t>
            </a:r>
          </a:p>
          <a:p>
            <a:pPr lvl="1"/>
            <a:r>
              <a:rPr lang="en-IN" dirty="0"/>
              <a:t>triples, and </a:t>
            </a:r>
          </a:p>
          <a:p>
            <a:pPr lvl="1"/>
            <a:r>
              <a:rPr lang="en-IN" dirty="0"/>
              <a:t>indirect triples</a:t>
            </a:r>
          </a:p>
        </p:txBody>
      </p:sp>
    </p:spTree>
    <p:extLst>
      <p:ext uri="{BB962C8B-B14F-4D97-AF65-F5344CB8AC3E}">
        <p14:creationId xmlns:p14="http://schemas.microsoft.com/office/powerpoint/2010/main" val="1357711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613D36-4D0C-4300-AF6B-F128A771C476}"/>
              </a:ext>
            </a:extLst>
          </p:cNvPr>
          <p:cNvSpPr>
            <a:spLocks noGrp="1"/>
          </p:cNvSpPr>
          <p:nvPr>
            <p:ph type="title"/>
          </p:nvPr>
        </p:nvSpPr>
        <p:spPr>
          <a:xfrm>
            <a:off x="838200" y="365125"/>
            <a:ext cx="9755459" cy="861509"/>
          </a:xfrm>
        </p:spPr>
        <p:txBody>
          <a:bodyPr/>
          <a:lstStyle/>
          <a:p>
            <a:r>
              <a:rPr lang="en-IN" dirty="0"/>
              <a:t>Quadruples</a:t>
            </a:r>
          </a:p>
        </p:txBody>
      </p:sp>
      <p:sp>
        <p:nvSpPr>
          <p:cNvPr id="3" name="Content Placeholder 2">
            <a:extLst>
              <a:ext uri="{FF2B5EF4-FFF2-40B4-BE49-F238E27FC236}">
                <a16:creationId xmlns:a16="http://schemas.microsoft.com/office/drawing/2014/main" xmlns="" id="{F95BCB10-BC11-469E-AF67-77E78F622408}"/>
              </a:ext>
            </a:extLst>
          </p:cNvPr>
          <p:cNvSpPr>
            <a:spLocks noGrp="1"/>
          </p:cNvSpPr>
          <p:nvPr>
            <p:ph idx="1"/>
          </p:nvPr>
        </p:nvSpPr>
        <p:spPr>
          <a:xfrm>
            <a:off x="838200" y="1226634"/>
            <a:ext cx="10515600" cy="4950329"/>
          </a:xfrm>
        </p:spPr>
        <p:txBody>
          <a:bodyPr>
            <a:normAutofit fontScale="92500" lnSpcReduction="10000"/>
          </a:bodyPr>
          <a:lstStyle/>
          <a:p>
            <a:r>
              <a:rPr lang="en-IN" dirty="0"/>
              <a:t>A quadruple is a record structure with four fields – op, arg1, arg2, and result</a:t>
            </a:r>
          </a:p>
          <a:p>
            <a:r>
              <a:rPr lang="en-IN" dirty="0"/>
              <a:t>Op field contains an internal code for the operator</a:t>
            </a:r>
          </a:p>
          <a:p>
            <a:endParaRPr lang="en-IN" dirty="0"/>
          </a:p>
          <a:p>
            <a:endParaRPr lang="en-IN" dirty="0"/>
          </a:p>
          <a:p>
            <a:endParaRPr lang="en-IN" dirty="0"/>
          </a:p>
          <a:p>
            <a:endParaRPr lang="en-IN" dirty="0"/>
          </a:p>
          <a:p>
            <a:endParaRPr lang="en-IN" dirty="0"/>
          </a:p>
          <a:p>
            <a:r>
              <a:rPr lang="en-IN" dirty="0"/>
              <a:t>The contents of the fields arg1, arg2, and result are normally pointers to the symbol-table entries for the names represented by these fields</a:t>
            </a:r>
          </a:p>
          <a:p>
            <a:r>
              <a:rPr lang="en-IN" dirty="0"/>
              <a:t>Temporary names must be entered into the symbol table as they are created.</a:t>
            </a:r>
          </a:p>
          <a:p>
            <a:endParaRPr lang="en-IN" dirty="0"/>
          </a:p>
          <a:p>
            <a:endParaRPr lang="en-IN" dirty="0"/>
          </a:p>
          <a:p>
            <a:endParaRPr lang="en-IN" dirty="0"/>
          </a:p>
          <a:p>
            <a:endParaRPr lang="en-IN" dirty="0"/>
          </a:p>
          <a:p>
            <a:endParaRPr lang="en-IN" dirty="0"/>
          </a:p>
          <a:p>
            <a:endParaRPr lang="en-IN" dirty="0"/>
          </a:p>
          <a:p>
            <a:pPr marL="0" indent="0">
              <a:buNone/>
            </a:pPr>
            <a:endParaRPr lang="en-IN" dirty="0"/>
          </a:p>
        </p:txBody>
      </p:sp>
      <p:pic>
        <p:nvPicPr>
          <p:cNvPr id="5" name="Picture 4">
            <a:extLst>
              <a:ext uri="{FF2B5EF4-FFF2-40B4-BE49-F238E27FC236}">
                <a16:creationId xmlns:a16="http://schemas.microsoft.com/office/drawing/2014/main" xmlns="" id="{55FC90E0-BEDE-4C69-8044-F746AC33A68F}"/>
              </a:ext>
            </a:extLst>
          </p:cNvPr>
          <p:cNvPicPr>
            <a:picLocks noChangeAspect="1"/>
          </p:cNvPicPr>
          <p:nvPr/>
        </p:nvPicPr>
        <p:blipFill>
          <a:blip r:embed="rId2"/>
          <a:stretch>
            <a:fillRect/>
          </a:stretch>
        </p:blipFill>
        <p:spPr>
          <a:xfrm>
            <a:off x="1088059" y="2383060"/>
            <a:ext cx="6673191" cy="2091880"/>
          </a:xfrm>
          <a:prstGeom prst="rect">
            <a:avLst/>
          </a:prstGeom>
        </p:spPr>
      </p:pic>
    </p:spTree>
    <p:extLst>
      <p:ext uri="{BB962C8B-B14F-4D97-AF65-F5344CB8AC3E}">
        <p14:creationId xmlns:p14="http://schemas.microsoft.com/office/powerpoint/2010/main" val="2584717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B6B26D2-8171-42EE-92D6-8DC60BE75D29}"/>
              </a:ext>
            </a:extLst>
          </p:cNvPr>
          <p:cNvPicPr>
            <a:picLocks noChangeAspect="1"/>
          </p:cNvPicPr>
          <p:nvPr/>
        </p:nvPicPr>
        <p:blipFill>
          <a:blip r:embed="rId2"/>
          <a:stretch>
            <a:fillRect/>
          </a:stretch>
        </p:blipFill>
        <p:spPr>
          <a:xfrm>
            <a:off x="577423" y="482405"/>
            <a:ext cx="11086753" cy="617037"/>
          </a:xfrm>
          <a:prstGeom prst="rect">
            <a:avLst/>
          </a:prstGeom>
        </p:spPr>
      </p:pic>
      <p:pic>
        <p:nvPicPr>
          <p:cNvPr id="7" name="Picture 6">
            <a:extLst>
              <a:ext uri="{FF2B5EF4-FFF2-40B4-BE49-F238E27FC236}">
                <a16:creationId xmlns:a16="http://schemas.microsoft.com/office/drawing/2014/main" xmlns="" id="{8AC87CF7-D994-4105-BE15-FB541FADF43D}"/>
              </a:ext>
            </a:extLst>
          </p:cNvPr>
          <p:cNvPicPr>
            <a:picLocks noChangeAspect="1"/>
          </p:cNvPicPr>
          <p:nvPr/>
        </p:nvPicPr>
        <p:blipFill>
          <a:blip r:embed="rId3"/>
          <a:stretch>
            <a:fillRect/>
          </a:stretch>
        </p:blipFill>
        <p:spPr>
          <a:xfrm>
            <a:off x="695906" y="1099442"/>
            <a:ext cx="9482764" cy="4221669"/>
          </a:xfrm>
          <a:prstGeom prst="rect">
            <a:avLst/>
          </a:prstGeom>
        </p:spPr>
      </p:pic>
      <p:pic>
        <p:nvPicPr>
          <p:cNvPr id="9" name="Picture 8">
            <a:extLst>
              <a:ext uri="{FF2B5EF4-FFF2-40B4-BE49-F238E27FC236}">
                <a16:creationId xmlns:a16="http://schemas.microsoft.com/office/drawing/2014/main" xmlns="" id="{4BC90101-89AF-4702-B9C5-47B89E169AF4}"/>
              </a:ext>
            </a:extLst>
          </p:cNvPr>
          <p:cNvPicPr>
            <a:picLocks noChangeAspect="1"/>
          </p:cNvPicPr>
          <p:nvPr/>
        </p:nvPicPr>
        <p:blipFill>
          <a:blip r:embed="rId4"/>
          <a:stretch>
            <a:fillRect/>
          </a:stretch>
        </p:blipFill>
        <p:spPr>
          <a:xfrm>
            <a:off x="819033" y="5175444"/>
            <a:ext cx="8432335" cy="1481833"/>
          </a:xfrm>
          <a:prstGeom prst="rect">
            <a:avLst/>
          </a:prstGeom>
        </p:spPr>
      </p:pic>
    </p:spTree>
    <p:extLst>
      <p:ext uri="{BB962C8B-B14F-4D97-AF65-F5344CB8AC3E}">
        <p14:creationId xmlns:p14="http://schemas.microsoft.com/office/powerpoint/2010/main" val="1442428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AD23E5-F905-4289-BE0F-657A78D10ECD}"/>
              </a:ext>
            </a:extLst>
          </p:cNvPr>
          <p:cNvSpPr>
            <a:spLocks noGrp="1"/>
          </p:cNvSpPr>
          <p:nvPr>
            <p:ph type="title"/>
          </p:nvPr>
        </p:nvSpPr>
        <p:spPr/>
        <p:txBody>
          <a:bodyPr/>
          <a:lstStyle/>
          <a:p>
            <a:r>
              <a:rPr lang="en-IN" dirty="0"/>
              <a:t>Triples</a:t>
            </a:r>
          </a:p>
        </p:txBody>
      </p:sp>
      <p:sp>
        <p:nvSpPr>
          <p:cNvPr id="3" name="Content Placeholder 2">
            <a:extLst>
              <a:ext uri="{FF2B5EF4-FFF2-40B4-BE49-F238E27FC236}">
                <a16:creationId xmlns:a16="http://schemas.microsoft.com/office/drawing/2014/main" xmlns="" id="{9C6B14E2-4FC0-4D47-AEB0-79CE597195CB}"/>
              </a:ext>
            </a:extLst>
          </p:cNvPr>
          <p:cNvSpPr>
            <a:spLocks noGrp="1"/>
          </p:cNvSpPr>
          <p:nvPr>
            <p:ph idx="1"/>
          </p:nvPr>
        </p:nvSpPr>
        <p:spPr>
          <a:xfrm>
            <a:off x="838200" y="1405054"/>
            <a:ext cx="10515600" cy="4771909"/>
          </a:xfrm>
        </p:spPr>
        <p:txBody>
          <a:bodyPr/>
          <a:lstStyle/>
          <a:p>
            <a:r>
              <a:rPr lang="en-IN" dirty="0"/>
              <a:t>To </a:t>
            </a:r>
            <a:r>
              <a:rPr lang="en-IN" i="1" dirty="0"/>
              <a:t>avoid entering temporary names into the symbol table</a:t>
            </a:r>
            <a:r>
              <a:rPr lang="en-IN" dirty="0"/>
              <a:t>, we might refer to a temporary value by the position of the statement that computes it</a:t>
            </a:r>
          </a:p>
          <a:p>
            <a:r>
              <a:rPr lang="en-IN" dirty="0"/>
              <a:t>The three-address statements can be represented by records with only three fields: op, arg1, and arg2</a:t>
            </a:r>
          </a:p>
          <a:p>
            <a:r>
              <a:rPr lang="en-IN" dirty="0"/>
              <a:t>The fields arg1 and arg2 for the arguments of op are either pointers to the symbol table (for programmer-defined names or constants) or pointers into the triple structure (for temporary values)</a:t>
            </a:r>
          </a:p>
          <a:p>
            <a:r>
              <a:rPr lang="en-IN" dirty="0"/>
              <a:t>Since three fields are used, this intermediate code format is known as triples.</a:t>
            </a:r>
          </a:p>
        </p:txBody>
      </p:sp>
    </p:spTree>
    <p:extLst>
      <p:ext uri="{BB962C8B-B14F-4D97-AF65-F5344CB8AC3E}">
        <p14:creationId xmlns:p14="http://schemas.microsoft.com/office/powerpoint/2010/main" val="3417934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73BC8C4-0DEA-4368-88DC-87BDBAB53FA5}"/>
              </a:ext>
            </a:extLst>
          </p:cNvPr>
          <p:cNvPicPr>
            <a:picLocks noChangeAspect="1"/>
          </p:cNvPicPr>
          <p:nvPr/>
        </p:nvPicPr>
        <p:blipFill>
          <a:blip r:embed="rId2"/>
          <a:stretch>
            <a:fillRect/>
          </a:stretch>
        </p:blipFill>
        <p:spPr>
          <a:xfrm>
            <a:off x="663563" y="817196"/>
            <a:ext cx="10482794" cy="906462"/>
          </a:xfrm>
          <a:prstGeom prst="rect">
            <a:avLst/>
          </a:prstGeom>
        </p:spPr>
      </p:pic>
      <p:pic>
        <p:nvPicPr>
          <p:cNvPr id="7" name="Picture 6">
            <a:extLst>
              <a:ext uri="{FF2B5EF4-FFF2-40B4-BE49-F238E27FC236}">
                <a16:creationId xmlns:a16="http://schemas.microsoft.com/office/drawing/2014/main" xmlns="" id="{C2E3D5AE-C11A-4E5F-B3A3-DEAD22FA8081}"/>
              </a:ext>
            </a:extLst>
          </p:cNvPr>
          <p:cNvPicPr>
            <a:picLocks noChangeAspect="1"/>
          </p:cNvPicPr>
          <p:nvPr/>
        </p:nvPicPr>
        <p:blipFill>
          <a:blip r:embed="rId3"/>
          <a:stretch>
            <a:fillRect/>
          </a:stretch>
        </p:blipFill>
        <p:spPr>
          <a:xfrm>
            <a:off x="1241851" y="2149977"/>
            <a:ext cx="6789261" cy="3592901"/>
          </a:xfrm>
          <a:prstGeom prst="rect">
            <a:avLst/>
          </a:prstGeom>
        </p:spPr>
      </p:pic>
      <p:sp>
        <p:nvSpPr>
          <p:cNvPr id="2" name="Rectangle 1">
            <a:extLst>
              <a:ext uri="{FF2B5EF4-FFF2-40B4-BE49-F238E27FC236}">
                <a16:creationId xmlns:a16="http://schemas.microsoft.com/office/drawing/2014/main" xmlns="" id="{F533EF45-4C8E-47E3-92B6-9944807EFED5}"/>
              </a:ext>
            </a:extLst>
          </p:cNvPr>
          <p:cNvSpPr/>
          <p:nvPr/>
        </p:nvSpPr>
        <p:spPr>
          <a:xfrm>
            <a:off x="5154097" y="2230244"/>
            <a:ext cx="2975141" cy="290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1329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9B2479B-C6F0-4792-9F7E-AEE2482BF715}"/>
              </a:ext>
            </a:extLst>
          </p:cNvPr>
          <p:cNvPicPr>
            <a:picLocks noChangeAspect="1"/>
          </p:cNvPicPr>
          <p:nvPr/>
        </p:nvPicPr>
        <p:blipFill>
          <a:blip r:embed="rId2"/>
          <a:stretch>
            <a:fillRect/>
          </a:stretch>
        </p:blipFill>
        <p:spPr>
          <a:xfrm>
            <a:off x="1123833" y="1120581"/>
            <a:ext cx="8780006" cy="2916160"/>
          </a:xfrm>
          <a:prstGeom prst="rect">
            <a:avLst/>
          </a:prstGeom>
        </p:spPr>
      </p:pic>
    </p:spTree>
    <p:extLst>
      <p:ext uri="{BB962C8B-B14F-4D97-AF65-F5344CB8AC3E}">
        <p14:creationId xmlns:p14="http://schemas.microsoft.com/office/powerpoint/2010/main" val="3301236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DF6D630-DD74-444E-AD5F-87AF885039A7}"/>
              </a:ext>
            </a:extLst>
          </p:cNvPr>
          <p:cNvPicPr>
            <a:picLocks noChangeAspect="1"/>
          </p:cNvPicPr>
          <p:nvPr/>
        </p:nvPicPr>
        <p:blipFill>
          <a:blip r:embed="rId2"/>
          <a:stretch>
            <a:fillRect/>
          </a:stretch>
        </p:blipFill>
        <p:spPr>
          <a:xfrm>
            <a:off x="508194" y="685294"/>
            <a:ext cx="10043982" cy="1381938"/>
          </a:xfrm>
          <a:prstGeom prst="rect">
            <a:avLst/>
          </a:prstGeom>
        </p:spPr>
      </p:pic>
      <p:pic>
        <p:nvPicPr>
          <p:cNvPr id="7" name="Picture 6">
            <a:extLst>
              <a:ext uri="{FF2B5EF4-FFF2-40B4-BE49-F238E27FC236}">
                <a16:creationId xmlns:a16="http://schemas.microsoft.com/office/drawing/2014/main" xmlns="" id="{9710A5C2-D58D-451E-BD1A-25792B5ADA24}"/>
              </a:ext>
            </a:extLst>
          </p:cNvPr>
          <p:cNvPicPr>
            <a:picLocks noChangeAspect="1"/>
          </p:cNvPicPr>
          <p:nvPr/>
        </p:nvPicPr>
        <p:blipFill>
          <a:blip r:embed="rId3"/>
          <a:stretch>
            <a:fillRect/>
          </a:stretch>
        </p:blipFill>
        <p:spPr>
          <a:xfrm>
            <a:off x="820428" y="2886771"/>
            <a:ext cx="7810616" cy="3285935"/>
          </a:xfrm>
          <a:prstGeom prst="rect">
            <a:avLst/>
          </a:prstGeom>
        </p:spPr>
      </p:pic>
      <p:sp>
        <p:nvSpPr>
          <p:cNvPr id="2" name="Rectangle 1">
            <a:extLst>
              <a:ext uri="{FF2B5EF4-FFF2-40B4-BE49-F238E27FC236}">
                <a16:creationId xmlns:a16="http://schemas.microsoft.com/office/drawing/2014/main" xmlns="" id="{69C561EA-11FC-46F1-A386-104817710A72}"/>
              </a:ext>
            </a:extLst>
          </p:cNvPr>
          <p:cNvSpPr/>
          <p:nvPr/>
        </p:nvSpPr>
        <p:spPr>
          <a:xfrm>
            <a:off x="1184262" y="2698596"/>
            <a:ext cx="3175865" cy="28324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xmlns="" id="{19481859-3443-42C6-8061-6AD1A6A50FE4}"/>
              </a:ext>
            </a:extLst>
          </p:cNvPr>
          <p:cNvCxnSpPr/>
          <p:nvPr/>
        </p:nvCxnSpPr>
        <p:spPr>
          <a:xfrm>
            <a:off x="981307" y="1048214"/>
            <a:ext cx="18957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877015" y="3376246"/>
            <a:ext cx="1835662" cy="23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772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1BCF8F-B59C-4AC3-AD6F-5BF419EFCABB}"/>
              </a:ext>
            </a:extLst>
          </p:cNvPr>
          <p:cNvSpPr>
            <a:spLocks noGrp="1"/>
          </p:cNvSpPr>
          <p:nvPr>
            <p:ph type="title"/>
          </p:nvPr>
        </p:nvSpPr>
        <p:spPr/>
        <p:txBody>
          <a:bodyPr/>
          <a:lstStyle/>
          <a:p>
            <a:r>
              <a:rPr lang="en-IN" dirty="0"/>
              <a:t>Comparison of Representations: The use of indirection</a:t>
            </a:r>
          </a:p>
        </p:txBody>
      </p:sp>
      <p:sp>
        <p:nvSpPr>
          <p:cNvPr id="3" name="Content Placeholder 2">
            <a:extLst>
              <a:ext uri="{FF2B5EF4-FFF2-40B4-BE49-F238E27FC236}">
                <a16:creationId xmlns:a16="http://schemas.microsoft.com/office/drawing/2014/main" xmlns="" id="{981AFA18-2222-4806-89FE-ADC803DEE25A}"/>
              </a:ext>
            </a:extLst>
          </p:cNvPr>
          <p:cNvSpPr>
            <a:spLocks noGrp="1"/>
          </p:cNvSpPr>
          <p:nvPr>
            <p:ph idx="1"/>
          </p:nvPr>
        </p:nvSpPr>
        <p:spPr/>
        <p:txBody>
          <a:bodyPr/>
          <a:lstStyle/>
          <a:p>
            <a:r>
              <a:rPr lang="en-IN" dirty="0"/>
              <a:t>Quadruple – a three-address statement defining or using a temporary can immediately access the location of that temporary via the symbol table</a:t>
            </a:r>
          </a:p>
        </p:txBody>
      </p:sp>
      <p:pic>
        <p:nvPicPr>
          <p:cNvPr id="7" name="Picture 6">
            <a:extLst>
              <a:ext uri="{FF2B5EF4-FFF2-40B4-BE49-F238E27FC236}">
                <a16:creationId xmlns:a16="http://schemas.microsoft.com/office/drawing/2014/main" xmlns="" id="{0BCCAD24-2D0F-490E-B966-938A97D54E24}"/>
              </a:ext>
            </a:extLst>
          </p:cNvPr>
          <p:cNvPicPr>
            <a:picLocks noChangeAspect="1"/>
          </p:cNvPicPr>
          <p:nvPr/>
        </p:nvPicPr>
        <p:blipFill>
          <a:blip r:embed="rId2"/>
          <a:stretch>
            <a:fillRect/>
          </a:stretch>
        </p:blipFill>
        <p:spPr>
          <a:xfrm>
            <a:off x="989322" y="3396456"/>
            <a:ext cx="10517165" cy="1889222"/>
          </a:xfrm>
          <a:prstGeom prst="rect">
            <a:avLst/>
          </a:prstGeom>
        </p:spPr>
      </p:pic>
      <p:cxnSp>
        <p:nvCxnSpPr>
          <p:cNvPr id="5" name="Straight Connector 4"/>
          <p:cNvCxnSpPr/>
          <p:nvPr/>
        </p:nvCxnSpPr>
        <p:spPr>
          <a:xfrm>
            <a:off x="7256585" y="4865077"/>
            <a:ext cx="4097215" cy="117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999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365125"/>
            <a:ext cx="5467350" cy="5667375"/>
          </a:xfrm>
          <a:prstGeom prst="rect">
            <a:avLst/>
          </a:prstGeom>
        </p:spPr>
      </p:pic>
      <p:cxnSp>
        <p:nvCxnSpPr>
          <p:cNvPr id="9" name="Straight Arrow Connector 8"/>
          <p:cNvCxnSpPr>
            <a:cxnSpLocks/>
            <a:endCxn id="14" idx="1"/>
          </p:cNvCxnSpPr>
          <p:nvPr/>
        </p:nvCxnSpPr>
        <p:spPr>
          <a:xfrm>
            <a:off x="5840730" y="2864961"/>
            <a:ext cx="872490" cy="215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cxnSpLocks/>
            <a:endCxn id="14" idx="1"/>
          </p:cNvCxnSpPr>
          <p:nvPr/>
        </p:nvCxnSpPr>
        <p:spPr>
          <a:xfrm flipV="1">
            <a:off x="4237463" y="3080838"/>
            <a:ext cx="2475757" cy="18466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a:off x="2560320" y="2850675"/>
            <a:ext cx="4149090" cy="232328"/>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13220" y="2896172"/>
            <a:ext cx="12077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Unit 3</a:t>
            </a:r>
          </a:p>
        </p:txBody>
      </p:sp>
    </p:spTree>
    <p:extLst>
      <p:ext uri="{BB962C8B-B14F-4D97-AF65-F5344CB8AC3E}">
        <p14:creationId xmlns:p14="http://schemas.microsoft.com/office/powerpoint/2010/main" val="17109549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A05BA63-FF53-4607-B1A5-666763E96712}"/>
              </a:ext>
            </a:extLst>
          </p:cNvPr>
          <p:cNvPicPr>
            <a:picLocks noChangeAspect="1"/>
          </p:cNvPicPr>
          <p:nvPr/>
        </p:nvPicPr>
        <p:blipFill>
          <a:blip r:embed="rId2"/>
          <a:stretch>
            <a:fillRect/>
          </a:stretch>
        </p:blipFill>
        <p:spPr>
          <a:xfrm>
            <a:off x="530554" y="502970"/>
            <a:ext cx="8803451" cy="2627062"/>
          </a:xfrm>
          <a:prstGeom prst="rect">
            <a:avLst/>
          </a:prstGeom>
        </p:spPr>
      </p:pic>
      <p:pic>
        <p:nvPicPr>
          <p:cNvPr id="7" name="Picture 6">
            <a:extLst>
              <a:ext uri="{FF2B5EF4-FFF2-40B4-BE49-F238E27FC236}">
                <a16:creationId xmlns:a16="http://schemas.microsoft.com/office/drawing/2014/main" xmlns="" id="{193213E3-324B-48FF-8562-073EA35D0000}"/>
              </a:ext>
            </a:extLst>
          </p:cNvPr>
          <p:cNvPicPr>
            <a:picLocks noChangeAspect="1"/>
          </p:cNvPicPr>
          <p:nvPr/>
        </p:nvPicPr>
        <p:blipFill>
          <a:blip r:embed="rId3"/>
          <a:stretch>
            <a:fillRect/>
          </a:stretch>
        </p:blipFill>
        <p:spPr>
          <a:xfrm>
            <a:off x="447427" y="3130033"/>
            <a:ext cx="9044110" cy="1584472"/>
          </a:xfrm>
          <a:prstGeom prst="rect">
            <a:avLst/>
          </a:prstGeom>
        </p:spPr>
      </p:pic>
      <p:pic>
        <p:nvPicPr>
          <p:cNvPr id="9" name="Picture 8">
            <a:extLst>
              <a:ext uri="{FF2B5EF4-FFF2-40B4-BE49-F238E27FC236}">
                <a16:creationId xmlns:a16="http://schemas.microsoft.com/office/drawing/2014/main" xmlns="" id="{3F5C37DD-AA86-499B-8C12-DA9233BDF1CB}"/>
              </a:ext>
            </a:extLst>
          </p:cNvPr>
          <p:cNvPicPr>
            <a:picLocks noChangeAspect="1"/>
          </p:cNvPicPr>
          <p:nvPr/>
        </p:nvPicPr>
        <p:blipFill>
          <a:blip r:embed="rId4"/>
          <a:stretch>
            <a:fillRect/>
          </a:stretch>
        </p:blipFill>
        <p:spPr>
          <a:xfrm>
            <a:off x="1532473" y="4450029"/>
            <a:ext cx="3090523" cy="2247653"/>
          </a:xfrm>
          <a:prstGeom prst="rect">
            <a:avLst/>
          </a:prstGeom>
        </p:spPr>
      </p:pic>
      <p:cxnSp>
        <p:nvCxnSpPr>
          <p:cNvPr id="3" name="Straight Connector 2"/>
          <p:cNvCxnSpPr/>
          <p:nvPr/>
        </p:nvCxnSpPr>
        <p:spPr>
          <a:xfrm>
            <a:off x="2722479" y="2446589"/>
            <a:ext cx="4419600" cy="234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944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7818E78-8445-436E-9272-F1089B9BC876}"/>
              </a:ext>
            </a:extLst>
          </p:cNvPr>
          <p:cNvSpPr>
            <a:spLocks noGrp="1"/>
          </p:cNvSpPr>
          <p:nvPr>
            <p:ph idx="1"/>
          </p:nvPr>
        </p:nvSpPr>
        <p:spPr>
          <a:xfrm>
            <a:off x="627138" y="1580298"/>
            <a:ext cx="10907985" cy="4351338"/>
          </a:xfrm>
        </p:spPr>
        <p:txBody>
          <a:bodyPr/>
          <a:lstStyle/>
          <a:p>
            <a:pPr marL="0" indent="0">
              <a:buNone/>
            </a:pPr>
            <a:r>
              <a:rPr lang="en-IN" dirty="0"/>
              <a:t>t1 = a-b					Syntax tree		-</a:t>
            </a:r>
          </a:p>
          <a:p>
            <a:pPr marL="0" indent="0">
              <a:buNone/>
            </a:pPr>
            <a:r>
              <a:rPr lang="en-IN" dirty="0"/>
              <a:t>t2 = c-d							*</a:t>
            </a:r>
          </a:p>
          <a:p>
            <a:pPr marL="0" indent="0">
              <a:buNone/>
            </a:pPr>
            <a:r>
              <a:rPr lang="en-IN" dirty="0"/>
              <a:t>t3 = a + b						-		-		+</a:t>
            </a:r>
          </a:p>
          <a:p>
            <a:pPr marL="0" indent="0">
              <a:buNone/>
            </a:pPr>
            <a:r>
              <a:rPr lang="en-IN" dirty="0"/>
              <a:t>t4 = t1*t2					a	    b	      c	      d	      a	     b</a:t>
            </a:r>
          </a:p>
          <a:p>
            <a:pPr marL="0" indent="0">
              <a:buNone/>
            </a:pPr>
            <a:r>
              <a:rPr lang="en-IN" dirty="0"/>
              <a:t>t5 = t4-t3</a:t>
            </a:r>
          </a:p>
          <a:p>
            <a:pPr marL="0" indent="0">
              <a:buNone/>
            </a:pPr>
            <a:endParaRPr lang="en-IN" dirty="0"/>
          </a:p>
        </p:txBody>
      </p:sp>
      <p:pic>
        <p:nvPicPr>
          <p:cNvPr id="5" name="Picture 4">
            <a:extLst>
              <a:ext uri="{FF2B5EF4-FFF2-40B4-BE49-F238E27FC236}">
                <a16:creationId xmlns:a16="http://schemas.microsoft.com/office/drawing/2014/main" xmlns="" id="{9C1AA5F4-B070-4359-A758-3CF050672C5C}"/>
              </a:ext>
            </a:extLst>
          </p:cNvPr>
          <p:cNvPicPr>
            <a:picLocks noChangeAspect="1"/>
          </p:cNvPicPr>
          <p:nvPr/>
        </p:nvPicPr>
        <p:blipFill>
          <a:blip r:embed="rId2"/>
          <a:stretch>
            <a:fillRect/>
          </a:stretch>
        </p:blipFill>
        <p:spPr>
          <a:xfrm>
            <a:off x="627139" y="413874"/>
            <a:ext cx="10067925" cy="885825"/>
          </a:xfrm>
          <a:prstGeom prst="rect">
            <a:avLst/>
          </a:prstGeom>
        </p:spPr>
      </p:pic>
      <p:graphicFrame>
        <p:nvGraphicFramePr>
          <p:cNvPr id="6" name="Table 6">
            <a:extLst>
              <a:ext uri="{FF2B5EF4-FFF2-40B4-BE49-F238E27FC236}">
                <a16:creationId xmlns:a16="http://schemas.microsoft.com/office/drawing/2014/main" xmlns="" id="{A0ED55C9-F440-4AC9-B744-7EF91E17E0B1}"/>
              </a:ext>
            </a:extLst>
          </p:cNvPr>
          <p:cNvGraphicFramePr>
            <a:graphicFrameLocks noGrp="1"/>
          </p:cNvGraphicFramePr>
          <p:nvPr>
            <p:extLst>
              <p:ext uri="{D42A27DB-BD31-4B8C-83A1-F6EECF244321}">
                <p14:modId xmlns:p14="http://schemas.microsoft.com/office/powerpoint/2010/main" val="118624848"/>
              </p:ext>
            </p:extLst>
          </p:nvPr>
        </p:nvGraphicFramePr>
        <p:xfrm>
          <a:off x="656876" y="4445781"/>
          <a:ext cx="3714400" cy="2225040"/>
        </p:xfrm>
        <a:graphic>
          <a:graphicData uri="http://schemas.openxmlformats.org/drawingml/2006/table">
            <a:tbl>
              <a:tblPr firstRow="1" bandRow="1">
                <a:tableStyleId>{5C22544A-7EE6-4342-B048-85BDC9FD1C3A}</a:tableStyleId>
              </a:tblPr>
              <a:tblGrid>
                <a:gridCol w="742880">
                  <a:extLst>
                    <a:ext uri="{9D8B030D-6E8A-4147-A177-3AD203B41FA5}">
                      <a16:colId xmlns:a16="http://schemas.microsoft.com/office/drawing/2014/main" xmlns="" val="4272082029"/>
                    </a:ext>
                  </a:extLst>
                </a:gridCol>
                <a:gridCol w="742880">
                  <a:extLst>
                    <a:ext uri="{9D8B030D-6E8A-4147-A177-3AD203B41FA5}">
                      <a16:colId xmlns:a16="http://schemas.microsoft.com/office/drawing/2014/main" xmlns="" val="4143215229"/>
                    </a:ext>
                  </a:extLst>
                </a:gridCol>
                <a:gridCol w="742880">
                  <a:extLst>
                    <a:ext uri="{9D8B030D-6E8A-4147-A177-3AD203B41FA5}">
                      <a16:colId xmlns:a16="http://schemas.microsoft.com/office/drawing/2014/main" xmlns="" val="3987959835"/>
                    </a:ext>
                  </a:extLst>
                </a:gridCol>
                <a:gridCol w="742880">
                  <a:extLst>
                    <a:ext uri="{9D8B030D-6E8A-4147-A177-3AD203B41FA5}">
                      <a16:colId xmlns:a16="http://schemas.microsoft.com/office/drawing/2014/main" xmlns="" val="3263261288"/>
                    </a:ext>
                  </a:extLst>
                </a:gridCol>
                <a:gridCol w="742880">
                  <a:extLst>
                    <a:ext uri="{9D8B030D-6E8A-4147-A177-3AD203B41FA5}">
                      <a16:colId xmlns:a16="http://schemas.microsoft.com/office/drawing/2014/main" xmlns="" val="131563654"/>
                    </a:ext>
                  </a:extLst>
                </a:gridCol>
              </a:tblGrid>
              <a:tr h="370840">
                <a:tc>
                  <a:txBody>
                    <a:bodyPr/>
                    <a:lstStyle/>
                    <a:p>
                      <a:endParaRPr lang="en-IN"/>
                    </a:p>
                  </a:txBody>
                  <a:tcPr/>
                </a:tc>
                <a:tc>
                  <a:txBody>
                    <a:bodyPr/>
                    <a:lstStyle/>
                    <a:p>
                      <a:r>
                        <a:rPr lang="en-IN" dirty="0"/>
                        <a:t>Op</a:t>
                      </a:r>
                    </a:p>
                  </a:txBody>
                  <a:tcPr/>
                </a:tc>
                <a:tc>
                  <a:txBody>
                    <a:bodyPr/>
                    <a:lstStyle/>
                    <a:p>
                      <a:r>
                        <a:rPr lang="en-IN" dirty="0"/>
                        <a:t>Arg1</a:t>
                      </a:r>
                    </a:p>
                  </a:txBody>
                  <a:tcPr/>
                </a:tc>
                <a:tc>
                  <a:txBody>
                    <a:bodyPr/>
                    <a:lstStyle/>
                    <a:p>
                      <a:r>
                        <a:rPr lang="en-IN" dirty="0"/>
                        <a:t>Arg2</a:t>
                      </a:r>
                    </a:p>
                  </a:txBody>
                  <a:tcPr/>
                </a:tc>
                <a:tc>
                  <a:txBody>
                    <a:bodyPr/>
                    <a:lstStyle/>
                    <a:p>
                      <a:r>
                        <a:rPr lang="en-IN" dirty="0"/>
                        <a:t>result</a:t>
                      </a:r>
                    </a:p>
                  </a:txBody>
                  <a:tcPr/>
                </a:tc>
                <a:extLst>
                  <a:ext uri="{0D108BD9-81ED-4DB2-BD59-A6C34878D82A}">
                    <a16:rowId xmlns:a16="http://schemas.microsoft.com/office/drawing/2014/main" xmlns="" val="3944923943"/>
                  </a:ext>
                </a:extLst>
              </a:tr>
              <a:tr h="370840">
                <a:tc>
                  <a:txBody>
                    <a:bodyPr/>
                    <a:lstStyle/>
                    <a:p>
                      <a:r>
                        <a:rPr lang="en-IN" dirty="0"/>
                        <a:t>(0)</a:t>
                      </a:r>
                    </a:p>
                  </a:txBody>
                  <a:tcPr/>
                </a:tc>
                <a:tc>
                  <a:txBody>
                    <a:bodyPr/>
                    <a:lstStyle/>
                    <a:p>
                      <a:r>
                        <a:rPr lang="en-IN" dirty="0"/>
                        <a:t>-</a:t>
                      </a:r>
                    </a:p>
                  </a:txBody>
                  <a:tcPr/>
                </a:tc>
                <a:tc>
                  <a:txBody>
                    <a:bodyPr/>
                    <a:lstStyle/>
                    <a:p>
                      <a:r>
                        <a:rPr lang="en-IN" dirty="0"/>
                        <a:t>a</a:t>
                      </a:r>
                    </a:p>
                  </a:txBody>
                  <a:tcPr/>
                </a:tc>
                <a:tc>
                  <a:txBody>
                    <a:bodyPr/>
                    <a:lstStyle/>
                    <a:p>
                      <a:r>
                        <a:rPr lang="en-IN" dirty="0"/>
                        <a:t>b</a:t>
                      </a:r>
                    </a:p>
                  </a:txBody>
                  <a:tcPr/>
                </a:tc>
                <a:tc>
                  <a:txBody>
                    <a:bodyPr/>
                    <a:lstStyle/>
                    <a:p>
                      <a:r>
                        <a:rPr lang="en-IN" dirty="0"/>
                        <a:t>t1</a:t>
                      </a:r>
                    </a:p>
                  </a:txBody>
                  <a:tcPr/>
                </a:tc>
                <a:extLst>
                  <a:ext uri="{0D108BD9-81ED-4DB2-BD59-A6C34878D82A}">
                    <a16:rowId xmlns:a16="http://schemas.microsoft.com/office/drawing/2014/main" xmlns="" val="2274352314"/>
                  </a:ext>
                </a:extLst>
              </a:tr>
              <a:tr h="370840">
                <a:tc>
                  <a:txBody>
                    <a:bodyPr/>
                    <a:lstStyle/>
                    <a:p>
                      <a:r>
                        <a:rPr lang="en-IN" dirty="0"/>
                        <a:t>(1)</a:t>
                      </a:r>
                    </a:p>
                  </a:txBody>
                  <a:tcPr/>
                </a:tc>
                <a:tc>
                  <a:txBody>
                    <a:bodyPr/>
                    <a:lstStyle/>
                    <a:p>
                      <a:r>
                        <a:rPr lang="en-IN" dirty="0"/>
                        <a:t>-</a:t>
                      </a:r>
                    </a:p>
                  </a:txBody>
                  <a:tcPr/>
                </a:tc>
                <a:tc>
                  <a:txBody>
                    <a:bodyPr/>
                    <a:lstStyle/>
                    <a:p>
                      <a:r>
                        <a:rPr lang="en-IN" dirty="0"/>
                        <a:t>c</a:t>
                      </a:r>
                    </a:p>
                  </a:txBody>
                  <a:tcPr/>
                </a:tc>
                <a:tc>
                  <a:txBody>
                    <a:bodyPr/>
                    <a:lstStyle/>
                    <a:p>
                      <a:r>
                        <a:rPr lang="en-IN" dirty="0"/>
                        <a:t>d</a:t>
                      </a:r>
                    </a:p>
                  </a:txBody>
                  <a:tcPr/>
                </a:tc>
                <a:tc>
                  <a:txBody>
                    <a:bodyPr/>
                    <a:lstStyle/>
                    <a:p>
                      <a:r>
                        <a:rPr lang="en-IN" dirty="0"/>
                        <a:t>t2</a:t>
                      </a:r>
                    </a:p>
                  </a:txBody>
                  <a:tcPr/>
                </a:tc>
                <a:extLst>
                  <a:ext uri="{0D108BD9-81ED-4DB2-BD59-A6C34878D82A}">
                    <a16:rowId xmlns:a16="http://schemas.microsoft.com/office/drawing/2014/main" xmlns="" val="2309502993"/>
                  </a:ext>
                </a:extLst>
              </a:tr>
              <a:tr h="370840">
                <a:tc>
                  <a:txBody>
                    <a:bodyPr/>
                    <a:lstStyle/>
                    <a:p>
                      <a:r>
                        <a:rPr lang="en-IN" dirty="0"/>
                        <a:t>(2)</a:t>
                      </a:r>
                    </a:p>
                  </a:txBody>
                  <a:tcPr/>
                </a:tc>
                <a:tc>
                  <a:txBody>
                    <a:bodyPr/>
                    <a:lstStyle/>
                    <a:p>
                      <a:r>
                        <a:rPr lang="en-IN" dirty="0"/>
                        <a:t>+</a:t>
                      </a:r>
                    </a:p>
                  </a:txBody>
                  <a:tcPr/>
                </a:tc>
                <a:tc>
                  <a:txBody>
                    <a:bodyPr/>
                    <a:lstStyle/>
                    <a:p>
                      <a:r>
                        <a:rPr lang="en-IN" dirty="0"/>
                        <a:t>a</a:t>
                      </a:r>
                    </a:p>
                  </a:txBody>
                  <a:tcPr/>
                </a:tc>
                <a:tc>
                  <a:txBody>
                    <a:bodyPr/>
                    <a:lstStyle/>
                    <a:p>
                      <a:r>
                        <a:rPr lang="en-IN" dirty="0"/>
                        <a:t>b</a:t>
                      </a:r>
                    </a:p>
                  </a:txBody>
                  <a:tcPr/>
                </a:tc>
                <a:tc>
                  <a:txBody>
                    <a:bodyPr/>
                    <a:lstStyle/>
                    <a:p>
                      <a:r>
                        <a:rPr lang="en-IN" dirty="0"/>
                        <a:t>t3</a:t>
                      </a:r>
                    </a:p>
                  </a:txBody>
                  <a:tcPr/>
                </a:tc>
                <a:extLst>
                  <a:ext uri="{0D108BD9-81ED-4DB2-BD59-A6C34878D82A}">
                    <a16:rowId xmlns:a16="http://schemas.microsoft.com/office/drawing/2014/main" xmlns="" val="3560728683"/>
                  </a:ext>
                </a:extLst>
              </a:tr>
              <a:tr h="370840">
                <a:tc>
                  <a:txBody>
                    <a:bodyPr/>
                    <a:lstStyle/>
                    <a:p>
                      <a:r>
                        <a:rPr lang="en-IN" dirty="0"/>
                        <a:t>(3)</a:t>
                      </a:r>
                    </a:p>
                  </a:txBody>
                  <a:tcPr/>
                </a:tc>
                <a:tc>
                  <a:txBody>
                    <a:bodyPr/>
                    <a:lstStyle/>
                    <a:p>
                      <a:r>
                        <a:rPr lang="en-IN" dirty="0"/>
                        <a:t>*</a:t>
                      </a:r>
                    </a:p>
                  </a:txBody>
                  <a:tcPr/>
                </a:tc>
                <a:tc>
                  <a:txBody>
                    <a:bodyPr/>
                    <a:lstStyle/>
                    <a:p>
                      <a:r>
                        <a:rPr lang="en-IN" dirty="0"/>
                        <a:t>t1</a:t>
                      </a:r>
                    </a:p>
                  </a:txBody>
                  <a:tcPr/>
                </a:tc>
                <a:tc>
                  <a:txBody>
                    <a:bodyPr/>
                    <a:lstStyle/>
                    <a:p>
                      <a:r>
                        <a:rPr lang="en-IN" dirty="0"/>
                        <a:t>t2</a:t>
                      </a:r>
                    </a:p>
                  </a:txBody>
                  <a:tcPr/>
                </a:tc>
                <a:tc>
                  <a:txBody>
                    <a:bodyPr/>
                    <a:lstStyle/>
                    <a:p>
                      <a:r>
                        <a:rPr lang="en-IN" dirty="0"/>
                        <a:t>t4</a:t>
                      </a:r>
                    </a:p>
                  </a:txBody>
                  <a:tcPr/>
                </a:tc>
                <a:extLst>
                  <a:ext uri="{0D108BD9-81ED-4DB2-BD59-A6C34878D82A}">
                    <a16:rowId xmlns:a16="http://schemas.microsoft.com/office/drawing/2014/main" xmlns="" val="2846021723"/>
                  </a:ext>
                </a:extLst>
              </a:tr>
              <a:tr h="370840">
                <a:tc>
                  <a:txBody>
                    <a:bodyPr/>
                    <a:lstStyle/>
                    <a:p>
                      <a:r>
                        <a:rPr lang="en-IN" dirty="0"/>
                        <a:t>(4)</a:t>
                      </a:r>
                    </a:p>
                  </a:txBody>
                  <a:tcPr/>
                </a:tc>
                <a:tc>
                  <a:txBody>
                    <a:bodyPr/>
                    <a:lstStyle/>
                    <a:p>
                      <a:r>
                        <a:rPr lang="en-IN" dirty="0"/>
                        <a:t>-</a:t>
                      </a:r>
                    </a:p>
                  </a:txBody>
                  <a:tcPr/>
                </a:tc>
                <a:tc>
                  <a:txBody>
                    <a:bodyPr/>
                    <a:lstStyle/>
                    <a:p>
                      <a:r>
                        <a:rPr lang="en-IN" dirty="0"/>
                        <a:t>t4</a:t>
                      </a:r>
                    </a:p>
                  </a:txBody>
                  <a:tcPr/>
                </a:tc>
                <a:tc>
                  <a:txBody>
                    <a:bodyPr/>
                    <a:lstStyle/>
                    <a:p>
                      <a:r>
                        <a:rPr lang="en-IN" dirty="0"/>
                        <a:t>t3</a:t>
                      </a:r>
                    </a:p>
                  </a:txBody>
                  <a:tcPr/>
                </a:tc>
                <a:tc>
                  <a:txBody>
                    <a:bodyPr/>
                    <a:lstStyle/>
                    <a:p>
                      <a:r>
                        <a:rPr lang="en-IN" dirty="0"/>
                        <a:t>t5</a:t>
                      </a:r>
                    </a:p>
                  </a:txBody>
                  <a:tcPr/>
                </a:tc>
                <a:extLst>
                  <a:ext uri="{0D108BD9-81ED-4DB2-BD59-A6C34878D82A}">
                    <a16:rowId xmlns:a16="http://schemas.microsoft.com/office/drawing/2014/main" xmlns="" val="2596374982"/>
                  </a:ext>
                </a:extLst>
              </a:tr>
            </a:tbl>
          </a:graphicData>
        </a:graphic>
      </p:graphicFrame>
      <p:sp>
        <p:nvSpPr>
          <p:cNvPr id="7" name="TextBox 6">
            <a:extLst>
              <a:ext uri="{FF2B5EF4-FFF2-40B4-BE49-F238E27FC236}">
                <a16:creationId xmlns:a16="http://schemas.microsoft.com/office/drawing/2014/main" xmlns="" id="{2AF0B515-69A6-406B-B9F0-3D2BD63F9B30}"/>
              </a:ext>
            </a:extLst>
          </p:cNvPr>
          <p:cNvSpPr txBox="1"/>
          <p:nvPr/>
        </p:nvSpPr>
        <p:spPr>
          <a:xfrm>
            <a:off x="627139" y="1299699"/>
            <a:ext cx="1000939" cy="369332"/>
          </a:xfrm>
          <a:prstGeom prst="rect">
            <a:avLst/>
          </a:prstGeom>
          <a:noFill/>
        </p:spPr>
        <p:txBody>
          <a:bodyPr wrap="square" rtlCol="0">
            <a:spAutoFit/>
          </a:bodyPr>
          <a:lstStyle/>
          <a:p>
            <a:r>
              <a:rPr lang="en-IN" dirty="0"/>
              <a:t>3AC</a:t>
            </a:r>
          </a:p>
        </p:txBody>
      </p:sp>
      <p:sp>
        <p:nvSpPr>
          <p:cNvPr id="9" name="TextBox 8">
            <a:extLst>
              <a:ext uri="{FF2B5EF4-FFF2-40B4-BE49-F238E27FC236}">
                <a16:creationId xmlns:a16="http://schemas.microsoft.com/office/drawing/2014/main" xmlns="" id="{8B3005FA-3049-4860-9C3D-43E1C07A4F4B}"/>
              </a:ext>
            </a:extLst>
          </p:cNvPr>
          <p:cNvSpPr txBox="1"/>
          <p:nvPr/>
        </p:nvSpPr>
        <p:spPr>
          <a:xfrm>
            <a:off x="785637" y="4076449"/>
            <a:ext cx="1411153" cy="369332"/>
          </a:xfrm>
          <a:prstGeom prst="rect">
            <a:avLst/>
          </a:prstGeom>
          <a:noFill/>
        </p:spPr>
        <p:txBody>
          <a:bodyPr wrap="square" rtlCol="0">
            <a:spAutoFit/>
          </a:bodyPr>
          <a:lstStyle/>
          <a:p>
            <a:r>
              <a:rPr lang="en-IN" dirty="0" smtClean="0"/>
              <a:t>Quadruples</a:t>
            </a:r>
            <a:endParaRPr lang="en-IN" dirty="0"/>
          </a:p>
        </p:txBody>
      </p:sp>
      <p:graphicFrame>
        <p:nvGraphicFramePr>
          <p:cNvPr id="11" name="Table 6">
            <a:extLst>
              <a:ext uri="{FF2B5EF4-FFF2-40B4-BE49-F238E27FC236}">
                <a16:creationId xmlns:a16="http://schemas.microsoft.com/office/drawing/2014/main" xmlns="" id="{71447808-4F5D-4901-BBD6-DCA638818AB0}"/>
              </a:ext>
            </a:extLst>
          </p:cNvPr>
          <p:cNvGraphicFramePr>
            <a:graphicFrameLocks noGrp="1"/>
          </p:cNvGraphicFramePr>
          <p:nvPr>
            <p:extLst>
              <p:ext uri="{D42A27DB-BD31-4B8C-83A1-F6EECF244321}">
                <p14:modId xmlns:p14="http://schemas.microsoft.com/office/powerpoint/2010/main" val="4088224097"/>
              </p:ext>
            </p:extLst>
          </p:nvPr>
        </p:nvGraphicFramePr>
        <p:xfrm>
          <a:off x="4645295" y="4416206"/>
          <a:ext cx="2971520" cy="2225040"/>
        </p:xfrm>
        <a:graphic>
          <a:graphicData uri="http://schemas.openxmlformats.org/drawingml/2006/table">
            <a:tbl>
              <a:tblPr firstRow="1" bandRow="1">
                <a:tableStyleId>{5C22544A-7EE6-4342-B048-85BDC9FD1C3A}</a:tableStyleId>
              </a:tblPr>
              <a:tblGrid>
                <a:gridCol w="742880">
                  <a:extLst>
                    <a:ext uri="{9D8B030D-6E8A-4147-A177-3AD203B41FA5}">
                      <a16:colId xmlns:a16="http://schemas.microsoft.com/office/drawing/2014/main" xmlns="" val="4272082029"/>
                    </a:ext>
                  </a:extLst>
                </a:gridCol>
                <a:gridCol w="742880">
                  <a:extLst>
                    <a:ext uri="{9D8B030D-6E8A-4147-A177-3AD203B41FA5}">
                      <a16:colId xmlns:a16="http://schemas.microsoft.com/office/drawing/2014/main" xmlns="" val="4143215229"/>
                    </a:ext>
                  </a:extLst>
                </a:gridCol>
                <a:gridCol w="742880">
                  <a:extLst>
                    <a:ext uri="{9D8B030D-6E8A-4147-A177-3AD203B41FA5}">
                      <a16:colId xmlns:a16="http://schemas.microsoft.com/office/drawing/2014/main" xmlns="" val="3987959835"/>
                    </a:ext>
                  </a:extLst>
                </a:gridCol>
                <a:gridCol w="742880">
                  <a:extLst>
                    <a:ext uri="{9D8B030D-6E8A-4147-A177-3AD203B41FA5}">
                      <a16:colId xmlns:a16="http://schemas.microsoft.com/office/drawing/2014/main" xmlns="" val="3263261288"/>
                    </a:ext>
                  </a:extLst>
                </a:gridCol>
              </a:tblGrid>
              <a:tr h="370840">
                <a:tc>
                  <a:txBody>
                    <a:bodyPr/>
                    <a:lstStyle/>
                    <a:p>
                      <a:endParaRPr lang="en-IN"/>
                    </a:p>
                  </a:txBody>
                  <a:tcPr/>
                </a:tc>
                <a:tc>
                  <a:txBody>
                    <a:bodyPr/>
                    <a:lstStyle/>
                    <a:p>
                      <a:r>
                        <a:rPr lang="en-IN" dirty="0"/>
                        <a:t>Op</a:t>
                      </a:r>
                    </a:p>
                  </a:txBody>
                  <a:tcPr/>
                </a:tc>
                <a:tc>
                  <a:txBody>
                    <a:bodyPr/>
                    <a:lstStyle/>
                    <a:p>
                      <a:r>
                        <a:rPr lang="en-IN" dirty="0"/>
                        <a:t>Arg1</a:t>
                      </a:r>
                    </a:p>
                  </a:txBody>
                  <a:tcPr/>
                </a:tc>
                <a:tc>
                  <a:txBody>
                    <a:bodyPr/>
                    <a:lstStyle/>
                    <a:p>
                      <a:r>
                        <a:rPr lang="en-IN" dirty="0"/>
                        <a:t>Arg2</a:t>
                      </a:r>
                    </a:p>
                  </a:txBody>
                  <a:tcPr/>
                </a:tc>
                <a:extLst>
                  <a:ext uri="{0D108BD9-81ED-4DB2-BD59-A6C34878D82A}">
                    <a16:rowId xmlns:a16="http://schemas.microsoft.com/office/drawing/2014/main" xmlns="" val="3944923943"/>
                  </a:ext>
                </a:extLst>
              </a:tr>
              <a:tr h="370840">
                <a:tc>
                  <a:txBody>
                    <a:bodyPr/>
                    <a:lstStyle/>
                    <a:p>
                      <a:r>
                        <a:rPr lang="en-IN" dirty="0"/>
                        <a:t>(0)</a:t>
                      </a:r>
                    </a:p>
                  </a:txBody>
                  <a:tcPr/>
                </a:tc>
                <a:tc>
                  <a:txBody>
                    <a:bodyPr/>
                    <a:lstStyle/>
                    <a:p>
                      <a:r>
                        <a:rPr lang="en-IN" dirty="0"/>
                        <a:t>-</a:t>
                      </a:r>
                    </a:p>
                  </a:txBody>
                  <a:tcPr/>
                </a:tc>
                <a:tc>
                  <a:txBody>
                    <a:bodyPr/>
                    <a:lstStyle/>
                    <a:p>
                      <a:r>
                        <a:rPr lang="en-IN" dirty="0"/>
                        <a:t>a</a:t>
                      </a:r>
                    </a:p>
                  </a:txBody>
                  <a:tcPr/>
                </a:tc>
                <a:tc>
                  <a:txBody>
                    <a:bodyPr/>
                    <a:lstStyle/>
                    <a:p>
                      <a:r>
                        <a:rPr lang="en-IN" dirty="0"/>
                        <a:t>b</a:t>
                      </a:r>
                    </a:p>
                  </a:txBody>
                  <a:tcPr/>
                </a:tc>
                <a:extLst>
                  <a:ext uri="{0D108BD9-81ED-4DB2-BD59-A6C34878D82A}">
                    <a16:rowId xmlns:a16="http://schemas.microsoft.com/office/drawing/2014/main" xmlns="" val="2274352314"/>
                  </a:ext>
                </a:extLst>
              </a:tr>
              <a:tr h="370840">
                <a:tc>
                  <a:txBody>
                    <a:bodyPr/>
                    <a:lstStyle/>
                    <a:p>
                      <a:r>
                        <a:rPr lang="en-IN" dirty="0"/>
                        <a:t>(1)</a:t>
                      </a:r>
                    </a:p>
                  </a:txBody>
                  <a:tcPr/>
                </a:tc>
                <a:tc>
                  <a:txBody>
                    <a:bodyPr/>
                    <a:lstStyle/>
                    <a:p>
                      <a:r>
                        <a:rPr lang="en-IN" dirty="0"/>
                        <a:t>-</a:t>
                      </a:r>
                    </a:p>
                  </a:txBody>
                  <a:tcPr/>
                </a:tc>
                <a:tc>
                  <a:txBody>
                    <a:bodyPr/>
                    <a:lstStyle/>
                    <a:p>
                      <a:r>
                        <a:rPr lang="en-IN" dirty="0"/>
                        <a:t>c</a:t>
                      </a:r>
                    </a:p>
                  </a:txBody>
                  <a:tcPr/>
                </a:tc>
                <a:tc>
                  <a:txBody>
                    <a:bodyPr/>
                    <a:lstStyle/>
                    <a:p>
                      <a:r>
                        <a:rPr lang="en-IN" dirty="0"/>
                        <a:t>d</a:t>
                      </a:r>
                    </a:p>
                  </a:txBody>
                  <a:tcPr/>
                </a:tc>
                <a:extLst>
                  <a:ext uri="{0D108BD9-81ED-4DB2-BD59-A6C34878D82A}">
                    <a16:rowId xmlns:a16="http://schemas.microsoft.com/office/drawing/2014/main" xmlns="" val="2309502993"/>
                  </a:ext>
                </a:extLst>
              </a:tr>
              <a:tr h="370840">
                <a:tc>
                  <a:txBody>
                    <a:bodyPr/>
                    <a:lstStyle/>
                    <a:p>
                      <a:r>
                        <a:rPr lang="en-IN" dirty="0"/>
                        <a:t>(2)</a:t>
                      </a:r>
                    </a:p>
                  </a:txBody>
                  <a:tcPr/>
                </a:tc>
                <a:tc>
                  <a:txBody>
                    <a:bodyPr/>
                    <a:lstStyle/>
                    <a:p>
                      <a:r>
                        <a:rPr lang="en-IN" dirty="0"/>
                        <a:t>+</a:t>
                      </a:r>
                    </a:p>
                  </a:txBody>
                  <a:tcPr/>
                </a:tc>
                <a:tc>
                  <a:txBody>
                    <a:bodyPr/>
                    <a:lstStyle/>
                    <a:p>
                      <a:r>
                        <a:rPr lang="en-IN" dirty="0"/>
                        <a:t>a</a:t>
                      </a:r>
                    </a:p>
                  </a:txBody>
                  <a:tcPr/>
                </a:tc>
                <a:tc>
                  <a:txBody>
                    <a:bodyPr/>
                    <a:lstStyle/>
                    <a:p>
                      <a:r>
                        <a:rPr lang="en-IN" dirty="0"/>
                        <a:t>b</a:t>
                      </a:r>
                    </a:p>
                  </a:txBody>
                  <a:tcPr/>
                </a:tc>
                <a:extLst>
                  <a:ext uri="{0D108BD9-81ED-4DB2-BD59-A6C34878D82A}">
                    <a16:rowId xmlns:a16="http://schemas.microsoft.com/office/drawing/2014/main" xmlns="" val="3560728683"/>
                  </a:ext>
                </a:extLst>
              </a:tr>
              <a:tr h="370840">
                <a:tc>
                  <a:txBody>
                    <a:bodyPr/>
                    <a:lstStyle/>
                    <a:p>
                      <a:r>
                        <a:rPr lang="en-IN" dirty="0"/>
                        <a:t>(3)</a:t>
                      </a:r>
                    </a:p>
                  </a:txBody>
                  <a:tcPr/>
                </a:tc>
                <a:tc>
                  <a:txBody>
                    <a:bodyPr/>
                    <a:lstStyle/>
                    <a:p>
                      <a:r>
                        <a:rPr lang="en-IN" dirty="0"/>
                        <a:t>*</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xmlns="" val="2846021723"/>
                  </a:ext>
                </a:extLst>
              </a:tr>
              <a:tr h="370840">
                <a:tc>
                  <a:txBody>
                    <a:bodyPr/>
                    <a:lstStyle/>
                    <a:p>
                      <a:r>
                        <a:rPr lang="en-IN" dirty="0"/>
                        <a:t>(4)</a:t>
                      </a:r>
                    </a:p>
                  </a:txBody>
                  <a:tcPr/>
                </a:tc>
                <a:tc>
                  <a:txBody>
                    <a:bodyPr/>
                    <a:lstStyle/>
                    <a:p>
                      <a:r>
                        <a:rPr lang="en-IN" dirty="0"/>
                        <a:t>-</a:t>
                      </a:r>
                    </a:p>
                  </a:txBody>
                  <a:tcPr/>
                </a:tc>
                <a:tc>
                  <a:txBody>
                    <a:bodyPr/>
                    <a:lstStyle/>
                    <a:p>
                      <a:r>
                        <a:rPr lang="en-IN" dirty="0"/>
                        <a:t>(3)</a:t>
                      </a:r>
                    </a:p>
                  </a:txBody>
                  <a:tcPr/>
                </a:tc>
                <a:tc>
                  <a:txBody>
                    <a:bodyPr/>
                    <a:lstStyle/>
                    <a:p>
                      <a:r>
                        <a:rPr lang="en-IN" dirty="0"/>
                        <a:t>(2)</a:t>
                      </a:r>
                    </a:p>
                  </a:txBody>
                  <a:tcPr/>
                </a:tc>
                <a:extLst>
                  <a:ext uri="{0D108BD9-81ED-4DB2-BD59-A6C34878D82A}">
                    <a16:rowId xmlns:a16="http://schemas.microsoft.com/office/drawing/2014/main" xmlns="" val="2596374982"/>
                  </a:ext>
                </a:extLst>
              </a:tr>
            </a:tbl>
          </a:graphicData>
        </a:graphic>
      </p:graphicFrame>
      <p:sp>
        <p:nvSpPr>
          <p:cNvPr id="13" name="TextBox 12">
            <a:extLst>
              <a:ext uri="{FF2B5EF4-FFF2-40B4-BE49-F238E27FC236}">
                <a16:creationId xmlns:a16="http://schemas.microsoft.com/office/drawing/2014/main" xmlns="" id="{E413CEE0-FD8C-4DC6-BCFB-0BD764112FE6}"/>
              </a:ext>
            </a:extLst>
          </p:cNvPr>
          <p:cNvSpPr txBox="1"/>
          <p:nvPr/>
        </p:nvSpPr>
        <p:spPr>
          <a:xfrm>
            <a:off x="4774056" y="4046874"/>
            <a:ext cx="1411153" cy="369332"/>
          </a:xfrm>
          <a:prstGeom prst="rect">
            <a:avLst/>
          </a:prstGeom>
          <a:noFill/>
        </p:spPr>
        <p:txBody>
          <a:bodyPr wrap="square" rtlCol="0">
            <a:spAutoFit/>
          </a:bodyPr>
          <a:lstStyle/>
          <a:p>
            <a:r>
              <a:rPr lang="en-IN" dirty="0" smtClean="0"/>
              <a:t>Triples</a:t>
            </a:r>
            <a:endParaRPr lang="en-IN" dirty="0"/>
          </a:p>
        </p:txBody>
      </p:sp>
      <p:graphicFrame>
        <p:nvGraphicFramePr>
          <p:cNvPr id="15" name="Table 6">
            <a:extLst>
              <a:ext uri="{FF2B5EF4-FFF2-40B4-BE49-F238E27FC236}">
                <a16:creationId xmlns:a16="http://schemas.microsoft.com/office/drawing/2014/main" xmlns="" id="{313151DF-698A-4127-B436-6D6770C7368D}"/>
              </a:ext>
            </a:extLst>
          </p:cNvPr>
          <p:cNvGraphicFramePr>
            <a:graphicFrameLocks noGrp="1"/>
          </p:cNvGraphicFramePr>
          <p:nvPr>
            <p:extLst>
              <p:ext uri="{D42A27DB-BD31-4B8C-83A1-F6EECF244321}">
                <p14:modId xmlns:p14="http://schemas.microsoft.com/office/powerpoint/2010/main" val="3554709347"/>
              </p:ext>
            </p:extLst>
          </p:nvPr>
        </p:nvGraphicFramePr>
        <p:xfrm>
          <a:off x="8274205" y="4416206"/>
          <a:ext cx="2057920" cy="2225040"/>
        </p:xfrm>
        <a:graphic>
          <a:graphicData uri="http://schemas.openxmlformats.org/drawingml/2006/table">
            <a:tbl>
              <a:tblPr firstRow="1" bandRow="1">
                <a:tableStyleId>{5C22544A-7EE6-4342-B048-85BDC9FD1C3A}</a:tableStyleId>
              </a:tblPr>
              <a:tblGrid>
                <a:gridCol w="825965">
                  <a:extLst>
                    <a:ext uri="{9D8B030D-6E8A-4147-A177-3AD203B41FA5}">
                      <a16:colId xmlns:a16="http://schemas.microsoft.com/office/drawing/2014/main" xmlns="" val="4272082029"/>
                    </a:ext>
                  </a:extLst>
                </a:gridCol>
                <a:gridCol w="1231955">
                  <a:extLst>
                    <a:ext uri="{9D8B030D-6E8A-4147-A177-3AD203B41FA5}">
                      <a16:colId xmlns:a16="http://schemas.microsoft.com/office/drawing/2014/main" xmlns="" val="4143215229"/>
                    </a:ext>
                  </a:extLst>
                </a:gridCol>
              </a:tblGrid>
              <a:tr h="370840">
                <a:tc>
                  <a:txBody>
                    <a:bodyPr/>
                    <a:lstStyle/>
                    <a:p>
                      <a:endParaRPr lang="en-IN"/>
                    </a:p>
                  </a:txBody>
                  <a:tcPr/>
                </a:tc>
                <a:tc>
                  <a:txBody>
                    <a:bodyPr/>
                    <a:lstStyle/>
                    <a:p>
                      <a:r>
                        <a:rPr lang="en-IN" dirty="0"/>
                        <a:t>Statement</a:t>
                      </a:r>
                    </a:p>
                  </a:txBody>
                  <a:tcPr/>
                </a:tc>
                <a:extLst>
                  <a:ext uri="{0D108BD9-81ED-4DB2-BD59-A6C34878D82A}">
                    <a16:rowId xmlns:a16="http://schemas.microsoft.com/office/drawing/2014/main" xmlns="" val="3944923943"/>
                  </a:ext>
                </a:extLst>
              </a:tr>
              <a:tr h="370840">
                <a:tc>
                  <a:txBody>
                    <a:bodyPr/>
                    <a:lstStyle/>
                    <a:p>
                      <a:r>
                        <a:rPr lang="en-IN" dirty="0"/>
                        <a:t>(10)</a:t>
                      </a:r>
                    </a:p>
                  </a:txBody>
                  <a:tcPr/>
                </a:tc>
                <a:tc>
                  <a:txBody>
                    <a:bodyPr/>
                    <a:lstStyle/>
                    <a:p>
                      <a:r>
                        <a:rPr lang="en-IN" dirty="0"/>
                        <a:t>(0)</a:t>
                      </a:r>
                    </a:p>
                  </a:txBody>
                  <a:tcPr/>
                </a:tc>
                <a:extLst>
                  <a:ext uri="{0D108BD9-81ED-4DB2-BD59-A6C34878D82A}">
                    <a16:rowId xmlns:a16="http://schemas.microsoft.com/office/drawing/2014/main" xmlns="" val="2274352314"/>
                  </a:ext>
                </a:extLst>
              </a:tr>
              <a:tr h="370840">
                <a:tc>
                  <a:txBody>
                    <a:bodyPr/>
                    <a:lstStyle/>
                    <a:p>
                      <a:r>
                        <a:rPr lang="en-IN" dirty="0"/>
                        <a:t>(11)</a:t>
                      </a:r>
                    </a:p>
                  </a:txBody>
                  <a:tcPr/>
                </a:tc>
                <a:tc>
                  <a:txBody>
                    <a:bodyPr/>
                    <a:lstStyle/>
                    <a:p>
                      <a:r>
                        <a:rPr lang="en-IN" dirty="0"/>
                        <a:t>(1)</a:t>
                      </a:r>
                    </a:p>
                  </a:txBody>
                  <a:tcPr/>
                </a:tc>
                <a:extLst>
                  <a:ext uri="{0D108BD9-81ED-4DB2-BD59-A6C34878D82A}">
                    <a16:rowId xmlns:a16="http://schemas.microsoft.com/office/drawing/2014/main" xmlns="" val="2309502993"/>
                  </a:ext>
                </a:extLst>
              </a:tr>
              <a:tr h="370840">
                <a:tc>
                  <a:txBody>
                    <a:bodyPr/>
                    <a:lstStyle/>
                    <a:p>
                      <a:r>
                        <a:rPr lang="en-IN" dirty="0"/>
                        <a:t>(12)</a:t>
                      </a:r>
                    </a:p>
                  </a:txBody>
                  <a:tcPr/>
                </a:tc>
                <a:tc>
                  <a:txBody>
                    <a:bodyPr/>
                    <a:lstStyle/>
                    <a:p>
                      <a:r>
                        <a:rPr lang="en-IN" dirty="0"/>
                        <a:t>(2)</a:t>
                      </a:r>
                    </a:p>
                  </a:txBody>
                  <a:tcPr/>
                </a:tc>
                <a:extLst>
                  <a:ext uri="{0D108BD9-81ED-4DB2-BD59-A6C34878D82A}">
                    <a16:rowId xmlns:a16="http://schemas.microsoft.com/office/drawing/2014/main" xmlns="" val="3560728683"/>
                  </a:ext>
                </a:extLst>
              </a:tr>
              <a:tr h="370840">
                <a:tc>
                  <a:txBody>
                    <a:bodyPr/>
                    <a:lstStyle/>
                    <a:p>
                      <a:r>
                        <a:rPr lang="en-IN" dirty="0"/>
                        <a:t>(13)</a:t>
                      </a:r>
                    </a:p>
                  </a:txBody>
                  <a:tcPr/>
                </a:tc>
                <a:tc>
                  <a:txBody>
                    <a:bodyPr/>
                    <a:lstStyle/>
                    <a:p>
                      <a:r>
                        <a:rPr lang="en-IN" dirty="0"/>
                        <a:t>(3)</a:t>
                      </a:r>
                    </a:p>
                  </a:txBody>
                  <a:tcPr/>
                </a:tc>
                <a:extLst>
                  <a:ext uri="{0D108BD9-81ED-4DB2-BD59-A6C34878D82A}">
                    <a16:rowId xmlns:a16="http://schemas.microsoft.com/office/drawing/2014/main" xmlns="" val="2846021723"/>
                  </a:ext>
                </a:extLst>
              </a:tr>
              <a:tr h="370840">
                <a:tc>
                  <a:txBody>
                    <a:bodyPr/>
                    <a:lstStyle/>
                    <a:p>
                      <a:r>
                        <a:rPr lang="en-IN" dirty="0"/>
                        <a:t>(14)</a:t>
                      </a:r>
                    </a:p>
                  </a:txBody>
                  <a:tcPr/>
                </a:tc>
                <a:tc>
                  <a:txBody>
                    <a:bodyPr/>
                    <a:lstStyle/>
                    <a:p>
                      <a:r>
                        <a:rPr lang="en-IN" dirty="0"/>
                        <a:t>(4)</a:t>
                      </a:r>
                    </a:p>
                  </a:txBody>
                  <a:tcPr/>
                </a:tc>
                <a:extLst>
                  <a:ext uri="{0D108BD9-81ED-4DB2-BD59-A6C34878D82A}">
                    <a16:rowId xmlns:a16="http://schemas.microsoft.com/office/drawing/2014/main" xmlns="" val="2596374982"/>
                  </a:ext>
                </a:extLst>
              </a:tr>
            </a:tbl>
          </a:graphicData>
        </a:graphic>
      </p:graphicFrame>
      <p:sp>
        <p:nvSpPr>
          <p:cNvPr id="17" name="TextBox 16">
            <a:extLst>
              <a:ext uri="{FF2B5EF4-FFF2-40B4-BE49-F238E27FC236}">
                <a16:creationId xmlns:a16="http://schemas.microsoft.com/office/drawing/2014/main" xmlns="" id="{CB8B0164-60A6-4006-BFCC-31D8569DAF12}"/>
              </a:ext>
            </a:extLst>
          </p:cNvPr>
          <p:cNvSpPr txBox="1"/>
          <p:nvPr/>
        </p:nvSpPr>
        <p:spPr>
          <a:xfrm>
            <a:off x="7901463" y="4046874"/>
            <a:ext cx="1822400" cy="369332"/>
          </a:xfrm>
          <a:prstGeom prst="rect">
            <a:avLst/>
          </a:prstGeom>
          <a:noFill/>
        </p:spPr>
        <p:txBody>
          <a:bodyPr wrap="square" rtlCol="0">
            <a:spAutoFit/>
          </a:bodyPr>
          <a:lstStyle/>
          <a:p>
            <a:r>
              <a:rPr lang="en-IN"/>
              <a:t>Indirect </a:t>
            </a:r>
            <a:r>
              <a:rPr lang="en-IN" smtClean="0"/>
              <a:t>Triples</a:t>
            </a:r>
            <a:endParaRPr lang="en-IN" dirty="0"/>
          </a:p>
        </p:txBody>
      </p:sp>
      <p:cxnSp>
        <p:nvCxnSpPr>
          <p:cNvPr id="19" name="Straight Connector 18">
            <a:extLst>
              <a:ext uri="{FF2B5EF4-FFF2-40B4-BE49-F238E27FC236}">
                <a16:creationId xmlns:a16="http://schemas.microsoft.com/office/drawing/2014/main" xmlns="" id="{193DBA60-C116-4997-8990-4AC3C8CC5FEA}"/>
              </a:ext>
            </a:extLst>
          </p:cNvPr>
          <p:cNvCxnSpPr/>
          <p:nvPr/>
        </p:nvCxnSpPr>
        <p:spPr>
          <a:xfrm flipV="1">
            <a:off x="6367346" y="2943922"/>
            <a:ext cx="680225" cy="34568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xmlns="" id="{05B76FE9-9503-46B1-81EC-5A7A0270E530}"/>
              </a:ext>
            </a:extLst>
          </p:cNvPr>
          <p:cNvCxnSpPr>
            <a:cxnSpLocks/>
          </p:cNvCxnSpPr>
          <p:nvPr/>
        </p:nvCxnSpPr>
        <p:spPr>
          <a:xfrm>
            <a:off x="7159083" y="2921620"/>
            <a:ext cx="301082" cy="267629"/>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xmlns="" id="{C64AB16E-1DB3-421C-B6A5-24C7A74735D0}"/>
              </a:ext>
            </a:extLst>
          </p:cNvPr>
          <p:cNvCxnSpPr>
            <a:cxnSpLocks/>
          </p:cNvCxnSpPr>
          <p:nvPr/>
        </p:nvCxnSpPr>
        <p:spPr>
          <a:xfrm flipH="1">
            <a:off x="8682038" y="2865863"/>
            <a:ext cx="216635" cy="345688"/>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xmlns="" id="{A2FDEE7F-DEB3-4946-8E45-BEF4668D6024}"/>
              </a:ext>
            </a:extLst>
          </p:cNvPr>
          <p:cNvCxnSpPr>
            <a:cxnSpLocks/>
          </p:cNvCxnSpPr>
          <p:nvPr/>
        </p:nvCxnSpPr>
        <p:spPr>
          <a:xfrm>
            <a:off x="9043639" y="2921620"/>
            <a:ext cx="379141" cy="28993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xmlns="" id="{5E0AA5C9-89C8-480A-BF13-EB5329AAA26B}"/>
              </a:ext>
            </a:extLst>
          </p:cNvPr>
          <p:cNvCxnSpPr>
            <a:cxnSpLocks/>
          </p:cNvCxnSpPr>
          <p:nvPr/>
        </p:nvCxnSpPr>
        <p:spPr>
          <a:xfrm flipV="1">
            <a:off x="7248293" y="2409681"/>
            <a:ext cx="735980" cy="401446"/>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xmlns="" id="{BF6542B5-4597-409B-BE69-3C4307330A09}"/>
              </a:ext>
            </a:extLst>
          </p:cNvPr>
          <p:cNvCxnSpPr>
            <a:cxnSpLocks/>
          </p:cNvCxnSpPr>
          <p:nvPr/>
        </p:nvCxnSpPr>
        <p:spPr>
          <a:xfrm>
            <a:off x="8162693" y="2375209"/>
            <a:ext cx="735980" cy="40144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xmlns="" id="{77DF9259-12C1-4393-BBF8-C1A97ACDF683}"/>
              </a:ext>
            </a:extLst>
          </p:cNvPr>
          <p:cNvCxnSpPr>
            <a:cxnSpLocks/>
          </p:cNvCxnSpPr>
          <p:nvPr/>
        </p:nvCxnSpPr>
        <p:spPr>
          <a:xfrm flipV="1">
            <a:off x="10572400" y="2943922"/>
            <a:ext cx="167268" cy="26762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xmlns="" id="{F0143425-AACE-4835-A47B-2D5AB4D93107}"/>
              </a:ext>
            </a:extLst>
          </p:cNvPr>
          <p:cNvCxnSpPr>
            <a:cxnSpLocks/>
          </p:cNvCxnSpPr>
          <p:nvPr/>
        </p:nvCxnSpPr>
        <p:spPr>
          <a:xfrm flipH="1" flipV="1">
            <a:off x="11006254" y="2921620"/>
            <a:ext cx="167268" cy="324726"/>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xmlns="" id="{ACAEAEF2-0F37-461E-A393-FA7CA89DD730}"/>
              </a:ext>
            </a:extLst>
          </p:cNvPr>
          <p:cNvCxnSpPr/>
          <p:nvPr/>
        </p:nvCxnSpPr>
        <p:spPr>
          <a:xfrm flipH="1" flipV="1">
            <a:off x="9188606" y="1906859"/>
            <a:ext cx="1506458" cy="780585"/>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xmlns="" id="{20522699-8CB4-4452-A434-480398FA54CC}"/>
              </a:ext>
            </a:extLst>
          </p:cNvPr>
          <p:cNvCxnSpPr>
            <a:cxnSpLocks/>
          </p:cNvCxnSpPr>
          <p:nvPr/>
        </p:nvCxnSpPr>
        <p:spPr>
          <a:xfrm flipV="1">
            <a:off x="8274205" y="1906859"/>
            <a:ext cx="624468" cy="334861"/>
          </a:xfrm>
          <a:prstGeom prst="line">
            <a:avLst/>
          </a:prstGeom>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xmlns="" id="{6024FCF4-B7B0-43D2-9FDC-E14CB6A31AEB}"/>
              </a:ext>
            </a:extLst>
          </p:cNvPr>
          <p:cNvCxnSpPr/>
          <p:nvPr/>
        </p:nvCxnSpPr>
        <p:spPr>
          <a:xfrm>
            <a:off x="4917688" y="4817327"/>
            <a:ext cx="4505092" cy="133814"/>
          </a:xfrm>
          <a:prstGeom prst="bentConnector3">
            <a:avLst>
              <a:gd name="adj1" fmla="val 569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862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E4C462-C187-45A8-BBE0-AD896E1F761D}"/>
              </a:ext>
            </a:extLst>
          </p:cNvPr>
          <p:cNvSpPr>
            <a:spLocks noGrp="1"/>
          </p:cNvSpPr>
          <p:nvPr>
            <p:ph type="title"/>
          </p:nvPr>
        </p:nvSpPr>
        <p:spPr/>
        <p:txBody>
          <a:bodyPr/>
          <a:lstStyle/>
          <a:p>
            <a:r>
              <a:rPr lang="en-IN" dirty="0"/>
              <a:t>8.2 Declarations</a:t>
            </a:r>
          </a:p>
        </p:txBody>
      </p:sp>
      <p:sp>
        <p:nvSpPr>
          <p:cNvPr id="3" name="Content Placeholder 2">
            <a:extLst>
              <a:ext uri="{FF2B5EF4-FFF2-40B4-BE49-F238E27FC236}">
                <a16:creationId xmlns:a16="http://schemas.microsoft.com/office/drawing/2014/main" xmlns="" id="{783FB07C-1C52-412F-8E9D-62FC0A70947F}"/>
              </a:ext>
            </a:extLst>
          </p:cNvPr>
          <p:cNvSpPr>
            <a:spLocks noGrp="1"/>
          </p:cNvSpPr>
          <p:nvPr>
            <p:ph idx="1"/>
          </p:nvPr>
        </p:nvSpPr>
        <p:spPr/>
        <p:txBody>
          <a:bodyPr/>
          <a:lstStyle/>
          <a:p>
            <a:r>
              <a:rPr lang="en-IN" dirty="0"/>
              <a:t>As the sequence of declarations in a procedure or block is examined, the storage for names that are local to the procedure is reserved</a:t>
            </a:r>
          </a:p>
          <a:p>
            <a:r>
              <a:rPr lang="en-IN" dirty="0"/>
              <a:t>For each local name, a symbol-table entry is created</a:t>
            </a:r>
          </a:p>
          <a:p>
            <a:r>
              <a:rPr lang="en-IN" dirty="0"/>
              <a:t>Information such as the type and the relative address of the storage for the name is also stored</a:t>
            </a:r>
          </a:p>
          <a:p>
            <a:r>
              <a:rPr lang="en-IN" dirty="0"/>
              <a:t>The relative address consists of an offset from the base of the static data area or the field for local data in an activation record</a:t>
            </a:r>
          </a:p>
        </p:txBody>
      </p:sp>
    </p:spTree>
    <p:extLst>
      <p:ext uri="{BB962C8B-B14F-4D97-AF65-F5344CB8AC3E}">
        <p14:creationId xmlns:p14="http://schemas.microsoft.com/office/powerpoint/2010/main" val="2922296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EDE05FF-1485-4348-B611-0DBF0986E3A3}"/>
              </a:ext>
            </a:extLst>
          </p:cNvPr>
          <p:cNvSpPr>
            <a:spLocks noGrp="1"/>
          </p:cNvSpPr>
          <p:nvPr>
            <p:ph idx="1"/>
          </p:nvPr>
        </p:nvSpPr>
        <p:spPr/>
        <p:txBody>
          <a:bodyPr/>
          <a:lstStyle/>
          <a:p>
            <a:r>
              <a:rPr lang="en-IN" dirty="0"/>
              <a:t>When the front end generates addresses, it may have a target machine in mind.</a:t>
            </a:r>
          </a:p>
          <a:p>
            <a:r>
              <a:rPr lang="en-IN" dirty="0"/>
              <a:t>Suppose that addresses of consecutive integers differ by </a:t>
            </a:r>
            <a:r>
              <a:rPr lang="en-IN" dirty="0">
                <a:solidFill>
                  <a:srgbClr val="FF0000"/>
                </a:solidFill>
              </a:rPr>
              <a:t>4</a:t>
            </a:r>
            <a:r>
              <a:rPr lang="en-IN" dirty="0"/>
              <a:t> on a </a:t>
            </a:r>
            <a:r>
              <a:rPr lang="en-IN" dirty="0">
                <a:solidFill>
                  <a:srgbClr val="FF0000"/>
                </a:solidFill>
              </a:rPr>
              <a:t>byte-addressable machine</a:t>
            </a:r>
          </a:p>
          <a:p>
            <a:r>
              <a:rPr lang="en-IN" dirty="0"/>
              <a:t>The address calculations generated by the front end may therefore include multiplications by 4</a:t>
            </a:r>
          </a:p>
        </p:txBody>
      </p:sp>
    </p:spTree>
    <p:extLst>
      <p:ext uri="{BB962C8B-B14F-4D97-AF65-F5344CB8AC3E}">
        <p14:creationId xmlns:p14="http://schemas.microsoft.com/office/powerpoint/2010/main" val="34550951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F4124A7-66DD-4AE1-B869-87F9720A624E}"/>
              </a:ext>
            </a:extLst>
          </p:cNvPr>
          <p:cNvPicPr>
            <a:picLocks noChangeAspect="1"/>
          </p:cNvPicPr>
          <p:nvPr/>
        </p:nvPicPr>
        <p:blipFill>
          <a:blip r:embed="rId2"/>
          <a:stretch>
            <a:fillRect/>
          </a:stretch>
        </p:blipFill>
        <p:spPr>
          <a:xfrm>
            <a:off x="1026724" y="767923"/>
            <a:ext cx="7173960" cy="5588272"/>
          </a:xfrm>
          <a:prstGeom prst="rect">
            <a:avLst/>
          </a:prstGeom>
        </p:spPr>
      </p:pic>
    </p:spTree>
    <p:extLst>
      <p:ext uri="{BB962C8B-B14F-4D97-AF65-F5344CB8AC3E}">
        <p14:creationId xmlns:p14="http://schemas.microsoft.com/office/powerpoint/2010/main" val="2921706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E2BBF82-8275-47CC-978A-161A382BAEFB}"/>
              </a:ext>
            </a:extLst>
          </p:cNvPr>
          <p:cNvPicPr>
            <a:picLocks noChangeAspect="1"/>
          </p:cNvPicPr>
          <p:nvPr/>
        </p:nvPicPr>
        <p:blipFill>
          <a:blip r:embed="rId2"/>
          <a:stretch>
            <a:fillRect/>
          </a:stretch>
        </p:blipFill>
        <p:spPr>
          <a:xfrm>
            <a:off x="1070865" y="1334429"/>
            <a:ext cx="10542051" cy="1877122"/>
          </a:xfrm>
          <a:prstGeom prst="rect">
            <a:avLst/>
          </a:prstGeom>
        </p:spPr>
      </p:pic>
    </p:spTree>
    <p:extLst>
      <p:ext uri="{BB962C8B-B14F-4D97-AF65-F5344CB8AC3E}">
        <p14:creationId xmlns:p14="http://schemas.microsoft.com/office/powerpoint/2010/main" val="775891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2ABED37-B58A-48C0-956F-28FDC3C35C39}"/>
              </a:ext>
            </a:extLst>
          </p:cNvPr>
          <p:cNvPicPr>
            <a:picLocks noChangeAspect="1"/>
          </p:cNvPicPr>
          <p:nvPr/>
        </p:nvPicPr>
        <p:blipFill>
          <a:blip r:embed="rId2"/>
          <a:stretch>
            <a:fillRect/>
          </a:stretch>
        </p:blipFill>
        <p:spPr>
          <a:xfrm>
            <a:off x="790459" y="1588468"/>
            <a:ext cx="10539782" cy="2639148"/>
          </a:xfrm>
          <a:prstGeom prst="rect">
            <a:avLst/>
          </a:prstGeom>
        </p:spPr>
      </p:pic>
    </p:spTree>
    <p:extLst>
      <p:ext uri="{BB962C8B-B14F-4D97-AF65-F5344CB8AC3E}">
        <p14:creationId xmlns:p14="http://schemas.microsoft.com/office/powerpoint/2010/main" val="1871780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67CDF6A0-8BBF-404B-B5D3-C77354178F96}"/>
              </a:ext>
            </a:extLst>
          </p:cNvPr>
          <p:cNvPicPr>
            <a:picLocks noChangeAspect="1"/>
          </p:cNvPicPr>
          <p:nvPr/>
        </p:nvPicPr>
        <p:blipFill>
          <a:blip r:embed="rId2"/>
          <a:stretch>
            <a:fillRect/>
          </a:stretch>
        </p:blipFill>
        <p:spPr>
          <a:xfrm>
            <a:off x="768061" y="2071254"/>
            <a:ext cx="9911952" cy="2013857"/>
          </a:xfrm>
          <a:prstGeom prst="rect">
            <a:avLst/>
          </a:prstGeom>
        </p:spPr>
      </p:pic>
    </p:spTree>
    <p:extLst>
      <p:ext uri="{BB962C8B-B14F-4D97-AF65-F5344CB8AC3E}">
        <p14:creationId xmlns:p14="http://schemas.microsoft.com/office/powerpoint/2010/main" val="3455878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2B443F-43D7-4235-805C-3CFC24C0692C}"/>
              </a:ext>
            </a:extLst>
          </p:cNvPr>
          <p:cNvSpPr>
            <a:spLocks noGrp="1"/>
          </p:cNvSpPr>
          <p:nvPr>
            <p:ph type="title"/>
          </p:nvPr>
        </p:nvSpPr>
        <p:spPr/>
        <p:txBody>
          <a:bodyPr/>
          <a:lstStyle/>
          <a:p>
            <a:r>
              <a:rPr lang="en-IN" dirty="0"/>
              <a:t>Keeping track of scope information</a:t>
            </a:r>
          </a:p>
        </p:txBody>
      </p:sp>
      <p:pic>
        <p:nvPicPr>
          <p:cNvPr id="5" name="Picture 4">
            <a:extLst>
              <a:ext uri="{FF2B5EF4-FFF2-40B4-BE49-F238E27FC236}">
                <a16:creationId xmlns:a16="http://schemas.microsoft.com/office/drawing/2014/main" xmlns="" id="{E8AF863A-C52F-4E7C-B420-DE7F4E43D863}"/>
              </a:ext>
            </a:extLst>
          </p:cNvPr>
          <p:cNvPicPr>
            <a:picLocks noChangeAspect="1"/>
          </p:cNvPicPr>
          <p:nvPr/>
        </p:nvPicPr>
        <p:blipFill>
          <a:blip r:embed="rId2"/>
          <a:stretch>
            <a:fillRect/>
          </a:stretch>
        </p:blipFill>
        <p:spPr>
          <a:xfrm>
            <a:off x="1436185" y="1554666"/>
            <a:ext cx="5722898" cy="4508950"/>
          </a:xfrm>
          <a:prstGeom prst="rect">
            <a:avLst/>
          </a:prstGeom>
        </p:spPr>
      </p:pic>
    </p:spTree>
    <p:extLst>
      <p:ext uri="{BB962C8B-B14F-4D97-AF65-F5344CB8AC3E}">
        <p14:creationId xmlns:p14="http://schemas.microsoft.com/office/powerpoint/2010/main" val="2817983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847BAA6-95D8-4242-A914-F797BBEA83F9}"/>
              </a:ext>
            </a:extLst>
          </p:cNvPr>
          <p:cNvPicPr>
            <a:picLocks noChangeAspect="1"/>
          </p:cNvPicPr>
          <p:nvPr/>
        </p:nvPicPr>
        <p:blipFill>
          <a:blip r:embed="rId2"/>
          <a:stretch>
            <a:fillRect/>
          </a:stretch>
        </p:blipFill>
        <p:spPr>
          <a:xfrm>
            <a:off x="732187" y="483486"/>
            <a:ext cx="8903269" cy="5739184"/>
          </a:xfrm>
          <a:prstGeom prst="rect">
            <a:avLst/>
          </a:prstGeom>
        </p:spPr>
      </p:pic>
    </p:spTree>
    <p:extLst>
      <p:ext uri="{BB962C8B-B14F-4D97-AF65-F5344CB8AC3E}">
        <p14:creationId xmlns:p14="http://schemas.microsoft.com/office/powerpoint/2010/main" val="3771386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E94799-D9D7-483E-AF63-C4D54DAFEC99}"/>
              </a:ext>
            </a:extLst>
          </p:cNvPr>
          <p:cNvSpPr>
            <a:spLocks noGrp="1"/>
          </p:cNvSpPr>
          <p:nvPr>
            <p:ph type="title"/>
          </p:nvPr>
        </p:nvSpPr>
        <p:spPr/>
        <p:txBody>
          <a:bodyPr/>
          <a:lstStyle/>
          <a:p>
            <a:r>
              <a:rPr lang="en-IN" dirty="0"/>
              <a:t>Chapter 8: Intermediate Code Generation (ICG)</a:t>
            </a:r>
          </a:p>
        </p:txBody>
      </p:sp>
      <p:pic>
        <p:nvPicPr>
          <p:cNvPr id="5" name="Picture 4">
            <a:extLst>
              <a:ext uri="{FF2B5EF4-FFF2-40B4-BE49-F238E27FC236}">
                <a16:creationId xmlns:a16="http://schemas.microsoft.com/office/drawing/2014/main" xmlns="" id="{87B8A4C8-5466-42D9-B870-DA75D8731109}"/>
              </a:ext>
            </a:extLst>
          </p:cNvPr>
          <p:cNvPicPr>
            <a:picLocks noChangeAspect="1"/>
          </p:cNvPicPr>
          <p:nvPr/>
        </p:nvPicPr>
        <p:blipFill>
          <a:blip r:embed="rId2"/>
          <a:stretch>
            <a:fillRect/>
          </a:stretch>
        </p:blipFill>
        <p:spPr>
          <a:xfrm>
            <a:off x="1022146" y="2083460"/>
            <a:ext cx="10066964" cy="2524165"/>
          </a:xfrm>
          <a:prstGeom prst="rect">
            <a:avLst/>
          </a:prstGeom>
        </p:spPr>
      </p:pic>
    </p:spTree>
    <p:extLst>
      <p:ext uri="{BB962C8B-B14F-4D97-AF65-F5344CB8AC3E}">
        <p14:creationId xmlns:p14="http://schemas.microsoft.com/office/powerpoint/2010/main" val="41382752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7CC57B4-AD71-4491-AE16-35D90E5B7897}"/>
              </a:ext>
            </a:extLst>
          </p:cNvPr>
          <p:cNvPicPr>
            <a:picLocks noChangeAspect="1"/>
          </p:cNvPicPr>
          <p:nvPr/>
        </p:nvPicPr>
        <p:blipFill>
          <a:blip r:embed="rId2"/>
          <a:stretch>
            <a:fillRect/>
          </a:stretch>
        </p:blipFill>
        <p:spPr>
          <a:xfrm>
            <a:off x="476947" y="535955"/>
            <a:ext cx="10883082" cy="3133519"/>
          </a:xfrm>
          <a:prstGeom prst="rect">
            <a:avLst/>
          </a:prstGeom>
        </p:spPr>
      </p:pic>
      <p:pic>
        <p:nvPicPr>
          <p:cNvPr id="7" name="Picture 6">
            <a:extLst>
              <a:ext uri="{FF2B5EF4-FFF2-40B4-BE49-F238E27FC236}">
                <a16:creationId xmlns:a16="http://schemas.microsoft.com/office/drawing/2014/main" xmlns="" id="{AE76A053-5029-41DC-8132-B35DE5936633}"/>
              </a:ext>
            </a:extLst>
          </p:cNvPr>
          <p:cNvPicPr>
            <a:picLocks noChangeAspect="1"/>
          </p:cNvPicPr>
          <p:nvPr/>
        </p:nvPicPr>
        <p:blipFill>
          <a:blip r:embed="rId3"/>
          <a:stretch>
            <a:fillRect/>
          </a:stretch>
        </p:blipFill>
        <p:spPr>
          <a:xfrm>
            <a:off x="666951" y="3890591"/>
            <a:ext cx="10563444" cy="2082698"/>
          </a:xfrm>
          <a:prstGeom prst="rect">
            <a:avLst/>
          </a:prstGeom>
        </p:spPr>
      </p:pic>
    </p:spTree>
    <p:extLst>
      <p:ext uri="{BB962C8B-B14F-4D97-AF65-F5344CB8AC3E}">
        <p14:creationId xmlns:p14="http://schemas.microsoft.com/office/powerpoint/2010/main" val="1582424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95D233C-F43D-416E-8830-704CCFE4F562}"/>
              </a:ext>
            </a:extLst>
          </p:cNvPr>
          <p:cNvPicPr>
            <a:picLocks noChangeAspect="1"/>
          </p:cNvPicPr>
          <p:nvPr/>
        </p:nvPicPr>
        <p:blipFill>
          <a:blip r:embed="rId2"/>
          <a:stretch>
            <a:fillRect/>
          </a:stretch>
        </p:blipFill>
        <p:spPr>
          <a:xfrm>
            <a:off x="608858" y="241155"/>
            <a:ext cx="10959294" cy="3187845"/>
          </a:xfrm>
          <a:prstGeom prst="rect">
            <a:avLst/>
          </a:prstGeom>
        </p:spPr>
      </p:pic>
      <p:pic>
        <p:nvPicPr>
          <p:cNvPr id="7" name="Picture 6">
            <a:extLst>
              <a:ext uri="{FF2B5EF4-FFF2-40B4-BE49-F238E27FC236}">
                <a16:creationId xmlns:a16="http://schemas.microsoft.com/office/drawing/2014/main" xmlns="" id="{11878029-F83C-4BD1-99AA-A89173D23499}"/>
              </a:ext>
            </a:extLst>
          </p:cNvPr>
          <p:cNvPicPr>
            <a:picLocks noChangeAspect="1"/>
          </p:cNvPicPr>
          <p:nvPr/>
        </p:nvPicPr>
        <p:blipFill>
          <a:blip r:embed="rId3"/>
          <a:stretch>
            <a:fillRect/>
          </a:stretch>
        </p:blipFill>
        <p:spPr>
          <a:xfrm>
            <a:off x="608858" y="3429000"/>
            <a:ext cx="10954992" cy="2065997"/>
          </a:xfrm>
          <a:prstGeom prst="rect">
            <a:avLst/>
          </a:prstGeom>
        </p:spPr>
      </p:pic>
      <p:pic>
        <p:nvPicPr>
          <p:cNvPr id="9" name="Picture 8">
            <a:extLst>
              <a:ext uri="{FF2B5EF4-FFF2-40B4-BE49-F238E27FC236}">
                <a16:creationId xmlns:a16="http://schemas.microsoft.com/office/drawing/2014/main" xmlns="" id="{3A1F8D22-33A2-49FD-B9DD-A48A7E4A829A}"/>
              </a:ext>
            </a:extLst>
          </p:cNvPr>
          <p:cNvPicPr>
            <a:picLocks noChangeAspect="1"/>
          </p:cNvPicPr>
          <p:nvPr/>
        </p:nvPicPr>
        <p:blipFill>
          <a:blip r:embed="rId4"/>
          <a:stretch>
            <a:fillRect/>
          </a:stretch>
        </p:blipFill>
        <p:spPr>
          <a:xfrm>
            <a:off x="497679" y="5494997"/>
            <a:ext cx="10954992" cy="1263372"/>
          </a:xfrm>
          <a:prstGeom prst="rect">
            <a:avLst/>
          </a:prstGeom>
        </p:spPr>
      </p:pic>
      <p:sp>
        <p:nvSpPr>
          <p:cNvPr id="2" name="Left Bracket 1">
            <a:extLst>
              <a:ext uri="{FF2B5EF4-FFF2-40B4-BE49-F238E27FC236}">
                <a16:creationId xmlns:a16="http://schemas.microsoft.com/office/drawing/2014/main" xmlns="" id="{09307E4B-28B5-4799-A9D5-AE8C66561838}"/>
              </a:ext>
            </a:extLst>
          </p:cNvPr>
          <p:cNvSpPr/>
          <p:nvPr/>
        </p:nvSpPr>
        <p:spPr>
          <a:xfrm>
            <a:off x="6096000" y="4215161"/>
            <a:ext cx="159834" cy="412595"/>
          </a:xfrm>
          <a:prstGeom prst="leftBracket">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IN"/>
          </a:p>
        </p:txBody>
      </p:sp>
      <p:sp>
        <p:nvSpPr>
          <p:cNvPr id="3" name="Right Bracket 2">
            <a:extLst>
              <a:ext uri="{FF2B5EF4-FFF2-40B4-BE49-F238E27FC236}">
                <a16:creationId xmlns:a16="http://schemas.microsoft.com/office/drawing/2014/main" xmlns="" id="{1742AD16-B0F2-42BB-ADAE-35CCD93BB359}"/>
              </a:ext>
            </a:extLst>
          </p:cNvPr>
          <p:cNvSpPr/>
          <p:nvPr/>
        </p:nvSpPr>
        <p:spPr>
          <a:xfrm>
            <a:off x="6568068" y="6281158"/>
            <a:ext cx="256478" cy="335687"/>
          </a:xfrm>
          <a:prstGeom prst="rightBracket">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4072687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03707D3-7D36-400D-AC49-A467770FD73D}"/>
              </a:ext>
            </a:extLst>
          </p:cNvPr>
          <p:cNvPicPr>
            <a:picLocks noChangeAspect="1"/>
          </p:cNvPicPr>
          <p:nvPr/>
        </p:nvPicPr>
        <p:blipFill>
          <a:blip r:embed="rId2"/>
          <a:stretch>
            <a:fillRect/>
          </a:stretch>
        </p:blipFill>
        <p:spPr>
          <a:xfrm>
            <a:off x="1528577" y="773195"/>
            <a:ext cx="7534668" cy="5401974"/>
          </a:xfrm>
          <a:prstGeom prst="rect">
            <a:avLst/>
          </a:prstGeom>
        </p:spPr>
      </p:pic>
    </p:spTree>
    <p:extLst>
      <p:ext uri="{BB962C8B-B14F-4D97-AF65-F5344CB8AC3E}">
        <p14:creationId xmlns:p14="http://schemas.microsoft.com/office/powerpoint/2010/main" val="3445514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C711B5B-2C91-43B5-992B-CD4C7B24041B}"/>
              </a:ext>
            </a:extLst>
          </p:cNvPr>
          <p:cNvPicPr>
            <a:picLocks noChangeAspect="1"/>
          </p:cNvPicPr>
          <p:nvPr/>
        </p:nvPicPr>
        <p:blipFill>
          <a:blip r:embed="rId2"/>
          <a:stretch>
            <a:fillRect/>
          </a:stretch>
        </p:blipFill>
        <p:spPr>
          <a:xfrm>
            <a:off x="896215" y="894112"/>
            <a:ext cx="10347617" cy="4022271"/>
          </a:xfrm>
          <a:prstGeom prst="rect">
            <a:avLst/>
          </a:prstGeom>
        </p:spPr>
      </p:pic>
    </p:spTree>
    <p:extLst>
      <p:ext uri="{BB962C8B-B14F-4D97-AF65-F5344CB8AC3E}">
        <p14:creationId xmlns:p14="http://schemas.microsoft.com/office/powerpoint/2010/main" val="1347525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E5650D3-98E5-4A77-923F-4A312E0286C0}"/>
              </a:ext>
            </a:extLst>
          </p:cNvPr>
          <p:cNvPicPr>
            <a:picLocks noChangeAspect="1"/>
          </p:cNvPicPr>
          <p:nvPr/>
        </p:nvPicPr>
        <p:blipFill>
          <a:blip r:embed="rId2"/>
          <a:stretch>
            <a:fillRect/>
          </a:stretch>
        </p:blipFill>
        <p:spPr>
          <a:xfrm>
            <a:off x="783009" y="1018157"/>
            <a:ext cx="10122875" cy="4222916"/>
          </a:xfrm>
          <a:prstGeom prst="rect">
            <a:avLst/>
          </a:prstGeom>
        </p:spPr>
      </p:pic>
    </p:spTree>
    <p:extLst>
      <p:ext uri="{BB962C8B-B14F-4D97-AF65-F5344CB8AC3E}">
        <p14:creationId xmlns:p14="http://schemas.microsoft.com/office/powerpoint/2010/main" val="3371568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C7D4CD9-91B6-40D8-B505-EA7F21E54EA7}"/>
              </a:ext>
            </a:extLst>
          </p:cNvPr>
          <p:cNvPicPr>
            <a:picLocks noChangeAspect="1"/>
          </p:cNvPicPr>
          <p:nvPr/>
        </p:nvPicPr>
        <p:blipFill>
          <a:blip r:embed="rId2"/>
          <a:stretch>
            <a:fillRect/>
          </a:stretch>
        </p:blipFill>
        <p:spPr>
          <a:xfrm>
            <a:off x="468455" y="834984"/>
            <a:ext cx="11001943" cy="601930"/>
          </a:xfrm>
          <a:prstGeom prst="rect">
            <a:avLst/>
          </a:prstGeom>
        </p:spPr>
      </p:pic>
      <p:pic>
        <p:nvPicPr>
          <p:cNvPr id="7" name="Picture 6">
            <a:extLst>
              <a:ext uri="{FF2B5EF4-FFF2-40B4-BE49-F238E27FC236}">
                <a16:creationId xmlns:a16="http://schemas.microsoft.com/office/drawing/2014/main" xmlns="" id="{75A2E3F7-A2CA-49D2-A587-8C7379BB9323}"/>
              </a:ext>
            </a:extLst>
          </p:cNvPr>
          <p:cNvPicPr>
            <a:picLocks noChangeAspect="1"/>
          </p:cNvPicPr>
          <p:nvPr/>
        </p:nvPicPr>
        <p:blipFill>
          <a:blip r:embed="rId3"/>
          <a:stretch>
            <a:fillRect/>
          </a:stretch>
        </p:blipFill>
        <p:spPr>
          <a:xfrm>
            <a:off x="1150605" y="1258785"/>
            <a:ext cx="10224253" cy="3752603"/>
          </a:xfrm>
          <a:prstGeom prst="rect">
            <a:avLst/>
          </a:prstGeom>
        </p:spPr>
      </p:pic>
    </p:spTree>
    <p:extLst>
      <p:ext uri="{BB962C8B-B14F-4D97-AF65-F5344CB8AC3E}">
        <p14:creationId xmlns:p14="http://schemas.microsoft.com/office/powerpoint/2010/main" val="4215099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9348A0-B7F3-41F5-9EC3-4B52587CD76F}"/>
              </a:ext>
            </a:extLst>
          </p:cNvPr>
          <p:cNvSpPr>
            <a:spLocks noGrp="1"/>
          </p:cNvSpPr>
          <p:nvPr>
            <p:ph type="title"/>
          </p:nvPr>
        </p:nvSpPr>
        <p:spPr/>
        <p:txBody>
          <a:bodyPr/>
          <a:lstStyle/>
          <a:p>
            <a:r>
              <a:rPr lang="en-IN" dirty="0"/>
              <a:t>8.3 Assignment Statements</a:t>
            </a:r>
          </a:p>
        </p:txBody>
      </p:sp>
      <p:pic>
        <p:nvPicPr>
          <p:cNvPr id="5" name="Picture 4">
            <a:extLst>
              <a:ext uri="{FF2B5EF4-FFF2-40B4-BE49-F238E27FC236}">
                <a16:creationId xmlns:a16="http://schemas.microsoft.com/office/drawing/2014/main" xmlns="" id="{C23B4637-8AB8-4944-9A4D-3D559261F1C1}"/>
              </a:ext>
            </a:extLst>
          </p:cNvPr>
          <p:cNvPicPr>
            <a:picLocks noChangeAspect="1"/>
          </p:cNvPicPr>
          <p:nvPr/>
        </p:nvPicPr>
        <p:blipFill>
          <a:blip r:embed="rId2"/>
          <a:stretch>
            <a:fillRect/>
          </a:stretch>
        </p:blipFill>
        <p:spPr>
          <a:xfrm>
            <a:off x="534884" y="1663968"/>
            <a:ext cx="11056421" cy="1765031"/>
          </a:xfrm>
          <a:prstGeom prst="rect">
            <a:avLst/>
          </a:prstGeom>
        </p:spPr>
      </p:pic>
      <p:pic>
        <p:nvPicPr>
          <p:cNvPr id="7" name="Picture 6">
            <a:extLst>
              <a:ext uri="{FF2B5EF4-FFF2-40B4-BE49-F238E27FC236}">
                <a16:creationId xmlns:a16="http://schemas.microsoft.com/office/drawing/2014/main" xmlns="" id="{001FE156-D7AF-4BB4-907E-1178C3D26C8F}"/>
              </a:ext>
            </a:extLst>
          </p:cNvPr>
          <p:cNvPicPr>
            <a:picLocks noChangeAspect="1"/>
          </p:cNvPicPr>
          <p:nvPr/>
        </p:nvPicPr>
        <p:blipFill>
          <a:blip r:embed="rId3"/>
          <a:stretch>
            <a:fillRect/>
          </a:stretch>
        </p:blipFill>
        <p:spPr>
          <a:xfrm>
            <a:off x="1077485" y="3428999"/>
            <a:ext cx="10382203" cy="1676629"/>
          </a:xfrm>
          <a:prstGeom prst="rect">
            <a:avLst/>
          </a:prstGeom>
        </p:spPr>
      </p:pic>
    </p:spTree>
    <p:extLst>
      <p:ext uri="{BB962C8B-B14F-4D97-AF65-F5344CB8AC3E}">
        <p14:creationId xmlns:p14="http://schemas.microsoft.com/office/powerpoint/2010/main" val="3312162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0B761509-3B9A-49A6-A84B-C3D8681169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xmlns="" id="{91DE43FD-EB47-414A-B0AB-169B0FFFA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xmlns="" id="{60CEAF9A-03B0-456B-8353-218280B4F8E9}"/>
              </a:ext>
            </a:extLst>
          </p:cNvPr>
          <p:cNvPicPr>
            <a:picLocks noChangeAspect="1"/>
          </p:cNvPicPr>
          <p:nvPr/>
        </p:nvPicPr>
        <p:blipFill>
          <a:blip r:embed="rId2"/>
          <a:stretch>
            <a:fillRect/>
          </a:stretch>
        </p:blipFill>
        <p:spPr>
          <a:xfrm>
            <a:off x="783335" y="643466"/>
            <a:ext cx="6768187" cy="5566833"/>
          </a:xfrm>
          <a:prstGeom prst="rect">
            <a:avLst/>
          </a:prstGeom>
        </p:spPr>
      </p:pic>
      <p:grpSp>
        <p:nvGrpSpPr>
          <p:cNvPr id="14" name="Group 13">
            <a:extLst>
              <a:ext uri="{FF2B5EF4-FFF2-40B4-BE49-F238E27FC236}">
                <a16:creationId xmlns:a16="http://schemas.microsoft.com/office/drawing/2014/main" xmlns="" id="{58495BCC-CE77-4CC2-952E-846F41119FD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160561" y="1075188"/>
            <a:ext cx="1562267" cy="1172973"/>
            <a:chOff x="9160561" y="1075188"/>
            <a:chExt cx="1562267" cy="1172973"/>
          </a:xfrm>
        </p:grpSpPr>
        <p:sp>
          <p:nvSpPr>
            <p:cNvPr id="15" name="Freeform 5">
              <a:extLst>
                <a:ext uri="{FF2B5EF4-FFF2-40B4-BE49-F238E27FC236}">
                  <a16:creationId xmlns:a16="http://schemas.microsoft.com/office/drawing/2014/main" xmlns="" id="{1B42538B-E30F-4967-A6C1-8EBA775F4D6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xmlns="" id="{9A6BD9AC-4DE7-4B20-8547-4E3B375C21F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tar: 5 Points 1">
            <a:extLst>
              <a:ext uri="{FF2B5EF4-FFF2-40B4-BE49-F238E27FC236}">
                <a16:creationId xmlns:a16="http://schemas.microsoft.com/office/drawing/2014/main" xmlns="" id="{E520029F-DCF7-45B2-8027-706CDE8779AF}"/>
              </a:ext>
            </a:extLst>
          </p:cNvPr>
          <p:cNvSpPr/>
          <p:nvPr/>
        </p:nvSpPr>
        <p:spPr>
          <a:xfrm>
            <a:off x="9437196" y="2179973"/>
            <a:ext cx="1448790" cy="1246909"/>
          </a:xfrm>
          <a:prstGeom prst="star5">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1475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E5E35A-F457-4618-A81A-058ACBDDB756}"/>
              </a:ext>
            </a:extLst>
          </p:cNvPr>
          <p:cNvSpPr>
            <a:spLocks noGrp="1"/>
          </p:cNvSpPr>
          <p:nvPr>
            <p:ph type="title"/>
          </p:nvPr>
        </p:nvSpPr>
        <p:spPr/>
        <p:txBody>
          <a:bodyPr/>
          <a:lstStyle/>
          <a:p>
            <a:r>
              <a:rPr lang="en-IN" dirty="0"/>
              <a:t>Reusing Temporary names</a:t>
            </a:r>
          </a:p>
        </p:txBody>
      </p:sp>
      <p:sp>
        <p:nvSpPr>
          <p:cNvPr id="3" name="Content Placeholder 2">
            <a:extLst>
              <a:ext uri="{FF2B5EF4-FFF2-40B4-BE49-F238E27FC236}">
                <a16:creationId xmlns:a16="http://schemas.microsoft.com/office/drawing/2014/main" xmlns="" id="{2B7AF9CE-820F-4B31-8BC7-65A4DCC30D4B}"/>
              </a:ext>
            </a:extLst>
          </p:cNvPr>
          <p:cNvSpPr>
            <a:spLocks noGrp="1"/>
          </p:cNvSpPr>
          <p:nvPr>
            <p:ph idx="1"/>
          </p:nvPr>
        </p:nvSpPr>
        <p:spPr/>
        <p:txBody>
          <a:bodyPr/>
          <a:lstStyle/>
          <a:p>
            <a:r>
              <a:rPr lang="en-IN" dirty="0"/>
              <a:t>Assumed that </a:t>
            </a:r>
            <a:r>
              <a:rPr lang="en-IN" i="1" dirty="0"/>
              <a:t>newtemp</a:t>
            </a:r>
            <a:r>
              <a:rPr lang="en-IN" dirty="0"/>
              <a:t> generates a new temporary name each time a temporary is needed</a:t>
            </a:r>
          </a:p>
          <a:p>
            <a:r>
              <a:rPr lang="en-IN" dirty="0"/>
              <a:t>Temporaries can be reused by changing </a:t>
            </a:r>
            <a:r>
              <a:rPr lang="en-IN" i="1" dirty="0"/>
              <a:t>newtemp</a:t>
            </a:r>
          </a:p>
          <a:p>
            <a:endParaRPr lang="en-IN" dirty="0"/>
          </a:p>
        </p:txBody>
      </p:sp>
    </p:spTree>
    <p:extLst>
      <p:ext uri="{BB962C8B-B14F-4D97-AF65-F5344CB8AC3E}">
        <p14:creationId xmlns:p14="http://schemas.microsoft.com/office/powerpoint/2010/main" val="1005979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538985-A25F-4BA1-B848-1E3A1EA49491}"/>
              </a:ext>
            </a:extLst>
          </p:cNvPr>
          <p:cNvSpPr>
            <a:spLocks noGrp="1"/>
          </p:cNvSpPr>
          <p:nvPr>
            <p:ph type="title"/>
          </p:nvPr>
        </p:nvSpPr>
        <p:spPr/>
        <p:txBody>
          <a:bodyPr/>
          <a:lstStyle/>
          <a:p>
            <a:r>
              <a:rPr lang="en-IN" dirty="0"/>
              <a:t>Addressing Array Elements</a:t>
            </a:r>
          </a:p>
        </p:txBody>
      </p:sp>
      <p:pic>
        <p:nvPicPr>
          <p:cNvPr id="9" name="Picture 8">
            <a:extLst>
              <a:ext uri="{FF2B5EF4-FFF2-40B4-BE49-F238E27FC236}">
                <a16:creationId xmlns:a16="http://schemas.microsoft.com/office/drawing/2014/main" xmlns="" id="{FC579D8B-A816-49C7-954A-DCA452817F50}"/>
              </a:ext>
            </a:extLst>
          </p:cNvPr>
          <p:cNvPicPr>
            <a:picLocks noChangeAspect="1"/>
          </p:cNvPicPr>
          <p:nvPr/>
        </p:nvPicPr>
        <p:blipFill>
          <a:blip r:embed="rId2"/>
          <a:stretch>
            <a:fillRect/>
          </a:stretch>
        </p:blipFill>
        <p:spPr>
          <a:xfrm>
            <a:off x="838199" y="1534570"/>
            <a:ext cx="8148979" cy="4531693"/>
          </a:xfrm>
          <a:prstGeom prst="rect">
            <a:avLst/>
          </a:prstGeom>
        </p:spPr>
      </p:pic>
    </p:spTree>
    <p:extLst>
      <p:ext uri="{BB962C8B-B14F-4D97-AF65-F5344CB8AC3E}">
        <p14:creationId xmlns:p14="http://schemas.microsoft.com/office/powerpoint/2010/main" val="428067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FF8D2E5-2C4E-47B1-930B-6C82B7C313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01E4ADA-0EA9-4930-846E-3C11E8BED6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xmlns="" id="{FB92FFCE-0C90-454E-AA25-D4EE9A6C39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xmlns="" id="{7F7FC662-ABBD-4DB8-8687-3E8B1D54C5D2}"/>
              </a:ext>
            </a:extLst>
          </p:cNvPr>
          <p:cNvGraphicFramePr>
            <a:graphicFrameLocks noGrp="1"/>
          </p:cNvGraphicFramePr>
          <p:nvPr>
            <p:ph idx="1"/>
            <p:extLst>
              <p:ext uri="{D42A27DB-BD31-4B8C-83A1-F6EECF244321}">
                <p14:modId xmlns:p14="http://schemas.microsoft.com/office/powerpoint/2010/main" val="618416822"/>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8317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1E09E2B-3A0F-42D0-90A6-3E5EF08E124F}"/>
              </a:ext>
            </a:extLst>
          </p:cNvPr>
          <p:cNvPicPr>
            <a:picLocks noChangeAspect="1"/>
          </p:cNvPicPr>
          <p:nvPr/>
        </p:nvPicPr>
        <p:blipFill>
          <a:blip r:embed="rId2"/>
          <a:stretch>
            <a:fillRect/>
          </a:stretch>
        </p:blipFill>
        <p:spPr>
          <a:xfrm>
            <a:off x="578934" y="732728"/>
            <a:ext cx="10957266" cy="2367311"/>
          </a:xfrm>
          <a:prstGeom prst="rect">
            <a:avLst/>
          </a:prstGeom>
        </p:spPr>
      </p:pic>
      <p:pic>
        <p:nvPicPr>
          <p:cNvPr id="7" name="Picture 6">
            <a:extLst>
              <a:ext uri="{FF2B5EF4-FFF2-40B4-BE49-F238E27FC236}">
                <a16:creationId xmlns:a16="http://schemas.microsoft.com/office/drawing/2014/main" xmlns="" id="{B2BE1C87-E7C2-4242-9A84-0CB4DA22AC88}"/>
              </a:ext>
            </a:extLst>
          </p:cNvPr>
          <p:cNvPicPr>
            <a:picLocks noChangeAspect="1"/>
          </p:cNvPicPr>
          <p:nvPr/>
        </p:nvPicPr>
        <p:blipFill>
          <a:blip r:embed="rId3"/>
          <a:stretch>
            <a:fillRect/>
          </a:stretch>
        </p:blipFill>
        <p:spPr>
          <a:xfrm>
            <a:off x="578933" y="4131411"/>
            <a:ext cx="11068059" cy="775125"/>
          </a:xfrm>
          <a:prstGeom prst="rect">
            <a:avLst/>
          </a:prstGeom>
        </p:spPr>
      </p:pic>
    </p:spTree>
    <p:extLst>
      <p:ext uri="{BB962C8B-B14F-4D97-AF65-F5344CB8AC3E}">
        <p14:creationId xmlns:p14="http://schemas.microsoft.com/office/powerpoint/2010/main" val="3850654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24465FB-6141-4DBE-AFF6-E985759347E0}"/>
              </a:ext>
            </a:extLst>
          </p:cNvPr>
          <p:cNvPicPr>
            <a:picLocks noChangeAspect="1"/>
          </p:cNvPicPr>
          <p:nvPr/>
        </p:nvPicPr>
        <p:blipFill>
          <a:blip r:embed="rId2"/>
          <a:stretch>
            <a:fillRect/>
          </a:stretch>
        </p:blipFill>
        <p:spPr>
          <a:xfrm>
            <a:off x="191235" y="798994"/>
            <a:ext cx="11302109" cy="4152147"/>
          </a:xfrm>
          <a:prstGeom prst="rect">
            <a:avLst/>
          </a:prstGeom>
        </p:spPr>
      </p:pic>
    </p:spTree>
    <p:extLst>
      <p:ext uri="{BB962C8B-B14F-4D97-AF65-F5344CB8AC3E}">
        <p14:creationId xmlns:p14="http://schemas.microsoft.com/office/powerpoint/2010/main" val="37269788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D9831D-96FC-4B75-B736-8F025B932718}"/>
              </a:ext>
            </a:extLst>
          </p:cNvPr>
          <p:cNvSpPr>
            <a:spLocks noGrp="1"/>
          </p:cNvSpPr>
          <p:nvPr>
            <p:ph type="title"/>
          </p:nvPr>
        </p:nvSpPr>
        <p:spPr/>
        <p:txBody>
          <a:bodyPr/>
          <a:lstStyle/>
          <a:p>
            <a:r>
              <a:rPr lang="en-IN"/>
              <a:t>The translation scheme for addressing array elements</a:t>
            </a:r>
            <a:endParaRPr lang="en-IN" dirty="0"/>
          </a:p>
        </p:txBody>
      </p:sp>
      <p:pic>
        <p:nvPicPr>
          <p:cNvPr id="5" name="Picture 4">
            <a:extLst>
              <a:ext uri="{FF2B5EF4-FFF2-40B4-BE49-F238E27FC236}">
                <a16:creationId xmlns:a16="http://schemas.microsoft.com/office/drawing/2014/main" xmlns="" id="{02E13120-858C-49A5-B0EB-9570B474975E}"/>
              </a:ext>
            </a:extLst>
          </p:cNvPr>
          <p:cNvPicPr>
            <a:picLocks noChangeAspect="1"/>
          </p:cNvPicPr>
          <p:nvPr/>
        </p:nvPicPr>
        <p:blipFill>
          <a:blip r:embed="rId2"/>
          <a:stretch>
            <a:fillRect/>
          </a:stretch>
        </p:blipFill>
        <p:spPr>
          <a:xfrm>
            <a:off x="1023472" y="1791279"/>
            <a:ext cx="9555418" cy="4141169"/>
          </a:xfrm>
          <a:prstGeom prst="rect">
            <a:avLst/>
          </a:prstGeom>
        </p:spPr>
      </p:pic>
      <p:cxnSp>
        <p:nvCxnSpPr>
          <p:cNvPr id="4" name="Straight Connector 3">
            <a:extLst>
              <a:ext uri="{FF2B5EF4-FFF2-40B4-BE49-F238E27FC236}">
                <a16:creationId xmlns:a16="http://schemas.microsoft.com/office/drawing/2014/main" xmlns="" id="{10D39321-7DFB-4475-8AAE-7CFD81D20BFE}"/>
              </a:ext>
            </a:extLst>
          </p:cNvPr>
          <p:cNvCxnSpPr/>
          <p:nvPr/>
        </p:nvCxnSpPr>
        <p:spPr>
          <a:xfrm>
            <a:off x="6356195" y="2364059"/>
            <a:ext cx="3869473"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xmlns="" id="{A3649A79-F8C9-47FB-8ADF-75CDD77CFA53}"/>
              </a:ext>
            </a:extLst>
          </p:cNvPr>
          <p:cNvCxnSpPr/>
          <p:nvPr/>
        </p:nvCxnSpPr>
        <p:spPr>
          <a:xfrm>
            <a:off x="1159727" y="2709746"/>
            <a:ext cx="5464097" cy="0"/>
          </a:xfrm>
          <a:prstGeom prst="line">
            <a:avLst/>
          </a:prstGeom>
        </p:spPr>
        <p:style>
          <a:lnRef idx="1">
            <a:schemeClr val="dk1"/>
          </a:lnRef>
          <a:fillRef idx="0">
            <a:schemeClr val="dk1"/>
          </a:fillRef>
          <a:effectRef idx="0">
            <a:schemeClr val="dk1"/>
          </a:effectRef>
          <a:fontRef idx="minor">
            <a:schemeClr val="tx1"/>
          </a:fontRef>
        </p:style>
      </p:cxnSp>
      <p:sp>
        <p:nvSpPr>
          <p:cNvPr id="3" name="Star: 5 Points 2">
            <a:extLst>
              <a:ext uri="{FF2B5EF4-FFF2-40B4-BE49-F238E27FC236}">
                <a16:creationId xmlns:a16="http://schemas.microsoft.com/office/drawing/2014/main" xmlns="" id="{D15E12A8-F6EF-4C60-ADB5-C38E0F6651C5}"/>
              </a:ext>
            </a:extLst>
          </p:cNvPr>
          <p:cNvSpPr/>
          <p:nvPr/>
        </p:nvSpPr>
        <p:spPr>
          <a:xfrm>
            <a:off x="9403743" y="3016314"/>
            <a:ext cx="1448790" cy="1246909"/>
          </a:xfrm>
          <a:prstGeom prst="star5">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58746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1514"/>
            <a:ext cx="10515600" cy="6035449"/>
          </a:xfrm>
        </p:spPr>
        <p:txBody>
          <a:bodyPr/>
          <a:lstStyle/>
          <a:p>
            <a:pPr marL="0" indent="0">
              <a:buNone/>
            </a:pPr>
            <a:r>
              <a:rPr lang="en-IN" dirty="0"/>
              <a:t>A[I,J]</a:t>
            </a:r>
          </a:p>
          <a:p>
            <a:pPr marL="0" indent="0">
              <a:buNone/>
            </a:pPr>
            <a:r>
              <a:rPr lang="en-IN" dirty="0"/>
              <a:t>Let A be </a:t>
            </a:r>
            <a:r>
              <a:rPr lang="en-IN"/>
              <a:t>a </a:t>
            </a:r>
            <a:r>
              <a:rPr lang="en-IN" smtClean="0"/>
              <a:t>10 x 20 </a:t>
            </a:r>
            <a:r>
              <a:rPr lang="en-IN" dirty="0"/>
              <a:t>array with low1=low2=1</a:t>
            </a:r>
          </a:p>
          <a:p>
            <a:pPr marL="0" indent="0">
              <a:buNone/>
            </a:pPr>
            <a:r>
              <a:rPr lang="en-IN" dirty="0"/>
              <a:t>n1 = </a:t>
            </a:r>
            <a:r>
              <a:rPr lang="en-IN" dirty="0" smtClean="0"/>
              <a:t>10, n2 </a:t>
            </a:r>
            <a:r>
              <a:rPr lang="en-IN" dirty="0"/>
              <a:t>= </a:t>
            </a:r>
            <a:r>
              <a:rPr lang="en-IN" dirty="0" smtClean="0"/>
              <a:t>20, w </a:t>
            </a:r>
            <a:r>
              <a:rPr lang="en-IN" dirty="0"/>
              <a:t>= 4 = width of each array </a:t>
            </a:r>
            <a:r>
              <a:rPr lang="en-IN" dirty="0" smtClean="0"/>
              <a:t>element</a:t>
            </a:r>
          </a:p>
          <a:p>
            <a:pPr marL="0" indent="0">
              <a:buNone/>
            </a:pPr>
            <a:endParaRPr lang="en-IN" dirty="0"/>
          </a:p>
          <a:p>
            <a:pPr marL="0" indent="0">
              <a:buNone/>
            </a:pPr>
            <a:endParaRPr lang="en-IN" dirty="0" smtClean="0"/>
          </a:p>
          <a:p>
            <a:pPr marL="0" indent="0">
              <a:buNone/>
            </a:pPr>
            <a:endParaRPr lang="en-IN" dirty="0"/>
          </a:p>
          <a:p>
            <a:pPr marL="0" indent="0">
              <a:buNone/>
            </a:pPr>
            <a:r>
              <a:rPr lang="en-IN" dirty="0" smtClean="0"/>
              <a:t>(i1 x 20)  + i2) x 4 + (base - ((  1    x 20) +    1)   x 4)        </a:t>
            </a:r>
            <a:endParaRPr lang="en-IN" dirty="0"/>
          </a:p>
          <a:p>
            <a:pPr marL="0" indent="0">
              <a:buNone/>
            </a:pPr>
            <a:r>
              <a:rPr lang="en-IN" dirty="0" smtClean="0"/>
              <a:t>      (20i1 + i2) x 4 + (base - (       20        +   1 )   x  4)</a:t>
            </a:r>
          </a:p>
          <a:p>
            <a:pPr marL="0" indent="0">
              <a:buNone/>
            </a:pPr>
            <a:r>
              <a:rPr lang="en-IN" dirty="0"/>
              <a:t> </a:t>
            </a:r>
            <a:r>
              <a:rPr lang="en-IN" dirty="0" smtClean="0"/>
              <a:t>     </a:t>
            </a:r>
            <a:r>
              <a:rPr lang="en-IN" dirty="0"/>
              <a:t>(20i1 + i2</a:t>
            </a:r>
            <a:r>
              <a:rPr lang="en-IN" dirty="0" smtClean="0"/>
              <a:t>) </a:t>
            </a:r>
            <a:r>
              <a:rPr lang="en-IN" dirty="0"/>
              <a:t>x 4 </a:t>
            </a:r>
            <a:r>
              <a:rPr lang="en-IN" dirty="0" smtClean="0"/>
              <a:t>+ </a:t>
            </a:r>
            <a:r>
              <a:rPr lang="en-IN" dirty="0"/>
              <a:t>(base </a:t>
            </a:r>
            <a:r>
              <a:rPr lang="en-IN" dirty="0" smtClean="0"/>
              <a:t>- </a:t>
            </a:r>
            <a:r>
              <a:rPr lang="en-IN" dirty="0"/>
              <a:t>(</a:t>
            </a:r>
            <a:r>
              <a:rPr lang="en-IN" dirty="0" smtClean="0"/>
              <a:t>21 x 4))</a:t>
            </a:r>
            <a:endParaRPr lang="en-IN" dirty="0"/>
          </a:p>
          <a:p>
            <a:pPr marL="0" indent="0">
              <a:buNone/>
            </a:pPr>
            <a:r>
              <a:rPr lang="en-IN" dirty="0" smtClean="0"/>
              <a:t>      </a:t>
            </a:r>
            <a:r>
              <a:rPr lang="en-IN" dirty="0"/>
              <a:t>(20i1 + i2</a:t>
            </a:r>
            <a:r>
              <a:rPr lang="en-IN" dirty="0" smtClean="0"/>
              <a:t>) </a:t>
            </a:r>
            <a:r>
              <a:rPr lang="en-IN" dirty="0"/>
              <a:t>x 4 </a:t>
            </a:r>
            <a:r>
              <a:rPr lang="en-IN" dirty="0" smtClean="0"/>
              <a:t>+ </a:t>
            </a:r>
            <a:r>
              <a:rPr lang="en-IN" dirty="0"/>
              <a:t>(base </a:t>
            </a:r>
            <a:r>
              <a:rPr lang="en-IN" dirty="0" smtClean="0"/>
              <a:t>- 84)</a:t>
            </a:r>
            <a:endParaRPr lang="en-IN" dirty="0"/>
          </a:p>
          <a:p>
            <a:pPr marL="0" indent="0">
              <a:buNone/>
            </a:pPr>
            <a:r>
              <a:rPr lang="en-IN" dirty="0" smtClean="0"/>
              <a:t>      </a:t>
            </a:r>
            <a:r>
              <a:rPr lang="en-IN" dirty="0"/>
              <a:t> (base  - 84</a:t>
            </a:r>
            <a:r>
              <a:rPr lang="en-IN" dirty="0" smtClean="0"/>
              <a:t>) + </a:t>
            </a:r>
            <a:r>
              <a:rPr lang="en-IN" dirty="0"/>
              <a:t> (20i1 + i2)  x 4 </a:t>
            </a:r>
          </a:p>
          <a:p>
            <a:pPr marL="0" indent="0">
              <a:buNone/>
            </a:pPr>
            <a:endParaRPr lang="en-GB" dirty="0"/>
          </a:p>
        </p:txBody>
      </p:sp>
      <p:pic>
        <p:nvPicPr>
          <p:cNvPr id="4" name="Picture 3"/>
          <p:cNvPicPr>
            <a:picLocks noChangeAspect="1"/>
          </p:cNvPicPr>
          <p:nvPr/>
        </p:nvPicPr>
        <p:blipFill>
          <a:blip r:embed="rId2"/>
          <a:stretch>
            <a:fillRect/>
          </a:stretch>
        </p:blipFill>
        <p:spPr>
          <a:xfrm>
            <a:off x="838200" y="2346892"/>
            <a:ext cx="8980714" cy="706145"/>
          </a:xfrm>
          <a:prstGeom prst="rect">
            <a:avLst/>
          </a:prstGeom>
        </p:spPr>
      </p:pic>
      <p:sp>
        <p:nvSpPr>
          <p:cNvPr id="5" name="Rounded Rectangle 4"/>
          <p:cNvSpPr/>
          <p:nvPr/>
        </p:nvSpPr>
        <p:spPr>
          <a:xfrm>
            <a:off x="1382486" y="5203371"/>
            <a:ext cx="4484914" cy="664029"/>
          </a:xfrm>
          <a:prstGeom prst="round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3"/>
          <a:stretch>
            <a:fillRect/>
          </a:stretch>
        </p:blipFill>
        <p:spPr>
          <a:xfrm>
            <a:off x="587829" y="1599859"/>
            <a:ext cx="9677400" cy="866775"/>
          </a:xfrm>
          <a:prstGeom prst="rect">
            <a:avLst/>
          </a:prstGeom>
        </p:spPr>
      </p:pic>
    </p:spTree>
    <p:extLst>
      <p:ext uri="{BB962C8B-B14F-4D97-AF65-F5344CB8AC3E}">
        <p14:creationId xmlns:p14="http://schemas.microsoft.com/office/powerpoint/2010/main" val="1519121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AB18D5-3643-462E-8F37-3052AD294551}"/>
              </a:ext>
            </a:extLst>
          </p:cNvPr>
          <p:cNvSpPr>
            <a:spLocks noGrp="1"/>
          </p:cNvSpPr>
          <p:nvPr>
            <p:ph type="title"/>
          </p:nvPr>
        </p:nvSpPr>
        <p:spPr>
          <a:xfrm>
            <a:off x="258336" y="443184"/>
            <a:ext cx="3075879" cy="3314777"/>
          </a:xfrm>
        </p:spPr>
        <p:txBody>
          <a:bodyPr/>
          <a:lstStyle/>
          <a:p>
            <a:r>
              <a:rPr lang="en-IN" dirty="0"/>
              <a:t>Type Conversions within Assignments</a:t>
            </a:r>
          </a:p>
        </p:txBody>
      </p:sp>
      <p:pic>
        <p:nvPicPr>
          <p:cNvPr id="5" name="Picture 4">
            <a:extLst>
              <a:ext uri="{FF2B5EF4-FFF2-40B4-BE49-F238E27FC236}">
                <a16:creationId xmlns:a16="http://schemas.microsoft.com/office/drawing/2014/main" xmlns="" id="{DE4195D7-4EE2-4EEB-8E8C-654FBF054606}"/>
              </a:ext>
            </a:extLst>
          </p:cNvPr>
          <p:cNvPicPr>
            <a:picLocks noChangeAspect="1"/>
          </p:cNvPicPr>
          <p:nvPr/>
        </p:nvPicPr>
        <p:blipFill>
          <a:blip r:embed="rId2"/>
          <a:stretch>
            <a:fillRect/>
          </a:stretch>
        </p:blipFill>
        <p:spPr>
          <a:xfrm>
            <a:off x="3620388" y="245471"/>
            <a:ext cx="5434402" cy="6510304"/>
          </a:xfrm>
          <a:prstGeom prst="rect">
            <a:avLst/>
          </a:prstGeom>
        </p:spPr>
      </p:pic>
      <p:sp>
        <p:nvSpPr>
          <p:cNvPr id="3" name="Star: 5 Points 2">
            <a:extLst>
              <a:ext uri="{FF2B5EF4-FFF2-40B4-BE49-F238E27FC236}">
                <a16:creationId xmlns:a16="http://schemas.microsoft.com/office/drawing/2014/main" xmlns="" id="{63FF878B-E9F3-47D5-B4DC-E98E20A38410}"/>
              </a:ext>
            </a:extLst>
          </p:cNvPr>
          <p:cNvSpPr/>
          <p:nvPr/>
        </p:nvSpPr>
        <p:spPr>
          <a:xfrm>
            <a:off x="9437196" y="2179973"/>
            <a:ext cx="1448790" cy="1246909"/>
          </a:xfrm>
          <a:prstGeom prst="star5">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2932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B8ED82-D5FE-4D47-8149-6C0F7868E84D}"/>
              </a:ext>
            </a:extLst>
          </p:cNvPr>
          <p:cNvSpPr>
            <a:spLocks noGrp="1"/>
          </p:cNvSpPr>
          <p:nvPr>
            <p:ph type="title"/>
          </p:nvPr>
        </p:nvSpPr>
        <p:spPr/>
        <p:txBody>
          <a:bodyPr/>
          <a:lstStyle/>
          <a:p>
            <a:r>
              <a:rPr lang="en-IN" dirty="0"/>
              <a:t>8.4 Boolean expressions</a:t>
            </a:r>
          </a:p>
        </p:txBody>
      </p:sp>
      <p:sp>
        <p:nvSpPr>
          <p:cNvPr id="3" name="Content Placeholder 2">
            <a:extLst>
              <a:ext uri="{FF2B5EF4-FFF2-40B4-BE49-F238E27FC236}">
                <a16:creationId xmlns:a16="http://schemas.microsoft.com/office/drawing/2014/main" xmlns="" id="{67F5D097-F99C-4C6A-9511-6C6EC57B4FCB}"/>
              </a:ext>
            </a:extLst>
          </p:cNvPr>
          <p:cNvSpPr>
            <a:spLocks noGrp="1"/>
          </p:cNvSpPr>
          <p:nvPr>
            <p:ph idx="1"/>
          </p:nvPr>
        </p:nvSpPr>
        <p:spPr/>
        <p:txBody>
          <a:bodyPr/>
          <a:lstStyle/>
          <a:p>
            <a:r>
              <a:rPr lang="en-IN" dirty="0"/>
              <a:t>Boolean expressions have two primary purposes:</a:t>
            </a:r>
          </a:p>
          <a:p>
            <a:pPr lvl="1"/>
            <a:r>
              <a:rPr lang="en-IN" dirty="0"/>
              <a:t>To compute logical values</a:t>
            </a:r>
          </a:p>
          <a:p>
            <a:pPr lvl="1"/>
            <a:r>
              <a:rPr lang="en-IN" dirty="0"/>
              <a:t>Used as conditional expressions in statements that alter the flow of control</a:t>
            </a:r>
          </a:p>
        </p:txBody>
      </p:sp>
    </p:spTree>
    <p:extLst>
      <p:ext uri="{BB962C8B-B14F-4D97-AF65-F5344CB8AC3E}">
        <p14:creationId xmlns:p14="http://schemas.microsoft.com/office/powerpoint/2010/main" val="1876247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3ED664-6408-4B66-92EB-63B61DBCFB0E}"/>
              </a:ext>
            </a:extLst>
          </p:cNvPr>
          <p:cNvSpPr>
            <a:spLocks noGrp="1"/>
          </p:cNvSpPr>
          <p:nvPr>
            <p:ph type="title"/>
          </p:nvPr>
        </p:nvSpPr>
        <p:spPr/>
        <p:txBody>
          <a:bodyPr/>
          <a:lstStyle/>
          <a:p>
            <a:r>
              <a:rPr lang="en-IN" dirty="0"/>
              <a:t>Methods of translating Boolean Expressions</a:t>
            </a:r>
          </a:p>
        </p:txBody>
      </p:sp>
      <p:sp>
        <p:nvSpPr>
          <p:cNvPr id="3" name="Content Placeholder 2">
            <a:extLst>
              <a:ext uri="{FF2B5EF4-FFF2-40B4-BE49-F238E27FC236}">
                <a16:creationId xmlns:a16="http://schemas.microsoft.com/office/drawing/2014/main" xmlns="" id="{FCF4224F-C395-457A-B6C5-24F819DD4C5E}"/>
              </a:ext>
            </a:extLst>
          </p:cNvPr>
          <p:cNvSpPr>
            <a:spLocks noGrp="1"/>
          </p:cNvSpPr>
          <p:nvPr>
            <p:ph idx="1"/>
          </p:nvPr>
        </p:nvSpPr>
        <p:spPr/>
        <p:txBody>
          <a:bodyPr/>
          <a:lstStyle/>
          <a:p>
            <a:r>
              <a:rPr lang="en-IN" sz="2800" dirty="0"/>
              <a:t>Two principal methods of representing the value of a Boolean expression</a:t>
            </a:r>
          </a:p>
          <a:p>
            <a:pPr marL="514350" indent="-514350">
              <a:buFont typeface="+mj-lt"/>
              <a:buAutoNum type="arabicPeriod"/>
            </a:pPr>
            <a:r>
              <a:rPr lang="en-IN" dirty="0"/>
              <a:t>To encode true and false numerically and to evaluate a Boolean expression analogously to an arithmetic expression</a:t>
            </a:r>
          </a:p>
          <a:p>
            <a:pPr marL="514350" indent="-514350">
              <a:buFont typeface="+mj-lt"/>
              <a:buAutoNum type="arabicPeriod"/>
            </a:pPr>
            <a:r>
              <a:rPr lang="en-IN" dirty="0"/>
              <a:t>By flow of control, that is, representing the value of a Boolean expression by a position reached in a program</a:t>
            </a:r>
          </a:p>
        </p:txBody>
      </p:sp>
      <p:cxnSp>
        <p:nvCxnSpPr>
          <p:cNvPr id="5" name="Straight Connector 4">
            <a:extLst>
              <a:ext uri="{FF2B5EF4-FFF2-40B4-BE49-F238E27FC236}">
                <a16:creationId xmlns:a16="http://schemas.microsoft.com/office/drawing/2014/main" xmlns="" id="{0818EE58-43D0-491F-AC8E-257FFF83D40A}"/>
              </a:ext>
            </a:extLst>
          </p:cNvPr>
          <p:cNvCxnSpPr/>
          <p:nvPr/>
        </p:nvCxnSpPr>
        <p:spPr>
          <a:xfrm>
            <a:off x="5096107" y="3100039"/>
            <a:ext cx="1628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247895C-8649-4825-9849-23645D5C765F}"/>
              </a:ext>
            </a:extLst>
          </p:cNvPr>
          <p:cNvCxnSpPr/>
          <p:nvPr/>
        </p:nvCxnSpPr>
        <p:spPr>
          <a:xfrm>
            <a:off x="1884556" y="4014439"/>
            <a:ext cx="206297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595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74DA3B-76BF-42E1-9397-8A8B4466D1FC}"/>
              </a:ext>
            </a:extLst>
          </p:cNvPr>
          <p:cNvSpPr>
            <a:spLocks noGrp="1"/>
          </p:cNvSpPr>
          <p:nvPr>
            <p:ph type="title"/>
          </p:nvPr>
        </p:nvSpPr>
        <p:spPr/>
        <p:txBody>
          <a:bodyPr/>
          <a:lstStyle/>
          <a:p>
            <a:r>
              <a:rPr lang="en-IN" dirty="0"/>
              <a:t>Numerical Representation</a:t>
            </a:r>
          </a:p>
        </p:txBody>
      </p:sp>
      <p:pic>
        <p:nvPicPr>
          <p:cNvPr id="5" name="Picture 4">
            <a:extLst>
              <a:ext uri="{FF2B5EF4-FFF2-40B4-BE49-F238E27FC236}">
                <a16:creationId xmlns:a16="http://schemas.microsoft.com/office/drawing/2014/main" xmlns="" id="{654AE7B7-D3CE-430D-B1C0-9C4179C7417C}"/>
              </a:ext>
            </a:extLst>
          </p:cNvPr>
          <p:cNvPicPr>
            <a:picLocks noChangeAspect="1"/>
          </p:cNvPicPr>
          <p:nvPr/>
        </p:nvPicPr>
        <p:blipFill>
          <a:blip r:embed="rId2"/>
          <a:stretch>
            <a:fillRect/>
          </a:stretch>
        </p:blipFill>
        <p:spPr>
          <a:xfrm>
            <a:off x="838200" y="1575923"/>
            <a:ext cx="10350215" cy="4021989"/>
          </a:xfrm>
          <a:prstGeom prst="rect">
            <a:avLst/>
          </a:prstGeom>
        </p:spPr>
      </p:pic>
    </p:spTree>
    <p:extLst>
      <p:ext uri="{BB962C8B-B14F-4D97-AF65-F5344CB8AC3E}">
        <p14:creationId xmlns:p14="http://schemas.microsoft.com/office/powerpoint/2010/main" val="3905772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DBE906A-C399-44F4-8C04-7A0118695B32}"/>
              </a:ext>
            </a:extLst>
          </p:cNvPr>
          <p:cNvPicPr>
            <a:picLocks noChangeAspect="1"/>
          </p:cNvPicPr>
          <p:nvPr/>
        </p:nvPicPr>
        <p:blipFill>
          <a:blip r:embed="rId2"/>
          <a:stretch>
            <a:fillRect/>
          </a:stretch>
        </p:blipFill>
        <p:spPr>
          <a:xfrm>
            <a:off x="717162" y="756191"/>
            <a:ext cx="10298383" cy="1284481"/>
          </a:xfrm>
          <a:prstGeom prst="rect">
            <a:avLst/>
          </a:prstGeom>
        </p:spPr>
      </p:pic>
      <p:pic>
        <p:nvPicPr>
          <p:cNvPr id="7" name="Picture 6">
            <a:extLst>
              <a:ext uri="{FF2B5EF4-FFF2-40B4-BE49-F238E27FC236}">
                <a16:creationId xmlns:a16="http://schemas.microsoft.com/office/drawing/2014/main" xmlns="" id="{6AD40AB8-FFFC-49A5-8024-80325C50E82B}"/>
              </a:ext>
            </a:extLst>
          </p:cNvPr>
          <p:cNvPicPr>
            <a:picLocks noChangeAspect="1"/>
          </p:cNvPicPr>
          <p:nvPr/>
        </p:nvPicPr>
        <p:blipFill>
          <a:blip r:embed="rId3"/>
          <a:stretch>
            <a:fillRect/>
          </a:stretch>
        </p:blipFill>
        <p:spPr>
          <a:xfrm>
            <a:off x="717162" y="2040672"/>
            <a:ext cx="5583660" cy="2776657"/>
          </a:xfrm>
          <a:prstGeom prst="rect">
            <a:avLst/>
          </a:prstGeom>
        </p:spPr>
      </p:pic>
      <p:pic>
        <p:nvPicPr>
          <p:cNvPr id="9" name="Picture 8">
            <a:extLst>
              <a:ext uri="{FF2B5EF4-FFF2-40B4-BE49-F238E27FC236}">
                <a16:creationId xmlns:a16="http://schemas.microsoft.com/office/drawing/2014/main" xmlns="" id="{75786A8C-32F6-41E8-BABB-E5857DDBB3F6}"/>
              </a:ext>
            </a:extLst>
          </p:cNvPr>
          <p:cNvPicPr>
            <a:picLocks noChangeAspect="1"/>
          </p:cNvPicPr>
          <p:nvPr/>
        </p:nvPicPr>
        <p:blipFill>
          <a:blip r:embed="rId4"/>
          <a:stretch>
            <a:fillRect/>
          </a:stretch>
        </p:blipFill>
        <p:spPr>
          <a:xfrm>
            <a:off x="717162" y="4722193"/>
            <a:ext cx="9955003" cy="1868612"/>
          </a:xfrm>
          <a:prstGeom prst="rect">
            <a:avLst/>
          </a:prstGeom>
        </p:spPr>
      </p:pic>
    </p:spTree>
    <p:extLst>
      <p:ext uri="{BB962C8B-B14F-4D97-AF65-F5344CB8AC3E}">
        <p14:creationId xmlns:p14="http://schemas.microsoft.com/office/powerpoint/2010/main" val="2262742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39FBE7D-F54B-4B01-B7C7-6B58E74C9312}"/>
              </a:ext>
            </a:extLst>
          </p:cNvPr>
          <p:cNvPicPr>
            <a:picLocks noChangeAspect="1"/>
          </p:cNvPicPr>
          <p:nvPr/>
        </p:nvPicPr>
        <p:blipFill>
          <a:blip r:embed="rId2"/>
          <a:stretch>
            <a:fillRect/>
          </a:stretch>
        </p:blipFill>
        <p:spPr>
          <a:xfrm>
            <a:off x="1317122" y="292951"/>
            <a:ext cx="7598892" cy="5974033"/>
          </a:xfrm>
          <a:prstGeom prst="rect">
            <a:avLst/>
          </a:prstGeom>
        </p:spPr>
      </p:pic>
    </p:spTree>
    <p:extLst>
      <p:ext uri="{BB962C8B-B14F-4D97-AF65-F5344CB8AC3E}">
        <p14:creationId xmlns:p14="http://schemas.microsoft.com/office/powerpoint/2010/main" val="388187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92D18-7A45-4D41-8CFD-419C924E06F9}"/>
              </a:ext>
            </a:extLst>
          </p:cNvPr>
          <p:cNvSpPr>
            <a:spLocks noGrp="1"/>
          </p:cNvSpPr>
          <p:nvPr>
            <p:ph type="title"/>
          </p:nvPr>
        </p:nvSpPr>
        <p:spPr>
          <a:xfrm>
            <a:off x="1653363" y="365760"/>
            <a:ext cx="9367203" cy="1188720"/>
          </a:xfrm>
        </p:spPr>
        <p:txBody>
          <a:bodyPr>
            <a:normAutofit/>
          </a:bodyPr>
          <a:lstStyle/>
          <a:p>
            <a:r>
              <a:rPr lang="en-IN" dirty="0"/>
              <a:t>8.1 Intermediate languages</a:t>
            </a:r>
          </a:p>
        </p:txBody>
      </p:sp>
      <p:sp>
        <p:nvSpPr>
          <p:cNvPr id="8" name="Freeform: Shape 7">
            <a:extLst>
              <a:ext uri="{FF2B5EF4-FFF2-40B4-BE49-F238E27FC236}">
                <a16:creationId xmlns:a16="http://schemas.microsoft.com/office/drawing/2014/main" xmlns="" id="{7CB4857B-ED7C-444D-9F04-2F885114A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xmlns="" id="{D18046FB-44EA-4FD8-A585-EA09A319B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xmlns="" id="{479F5F2B-8B58-4140-AE6A-51F6C67B18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651EC66A-A73F-4EF4-9DA1-761EC06C1E93}"/>
              </a:ext>
            </a:extLst>
          </p:cNvPr>
          <p:cNvSpPr>
            <a:spLocks noGrp="1"/>
          </p:cNvSpPr>
          <p:nvPr>
            <p:ph idx="1"/>
          </p:nvPr>
        </p:nvSpPr>
        <p:spPr>
          <a:xfrm>
            <a:off x="1653363" y="2176272"/>
            <a:ext cx="9367204" cy="4041648"/>
          </a:xfrm>
        </p:spPr>
        <p:txBody>
          <a:bodyPr anchor="t">
            <a:normAutofit/>
          </a:bodyPr>
          <a:lstStyle/>
          <a:p>
            <a:r>
              <a:rPr lang="en-IN" sz="2400"/>
              <a:t>Intermediate representations:</a:t>
            </a:r>
          </a:p>
          <a:p>
            <a:pPr lvl="1"/>
            <a:r>
              <a:rPr lang="en-IN" dirty="0"/>
              <a:t>Syntax trees</a:t>
            </a:r>
          </a:p>
          <a:p>
            <a:pPr lvl="1"/>
            <a:r>
              <a:rPr lang="en-IN" dirty="0"/>
              <a:t>Postfix notation</a:t>
            </a:r>
          </a:p>
          <a:p>
            <a:pPr lvl="1"/>
            <a:r>
              <a:rPr lang="en-IN" dirty="0"/>
              <a:t>Three-address code</a:t>
            </a:r>
          </a:p>
        </p:txBody>
      </p:sp>
    </p:spTree>
    <p:extLst>
      <p:ext uri="{BB962C8B-B14F-4D97-AF65-F5344CB8AC3E}">
        <p14:creationId xmlns:p14="http://schemas.microsoft.com/office/powerpoint/2010/main" val="1207919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EA7179E-6470-46AF-AC35-98E73BB4816C}"/>
              </a:ext>
            </a:extLst>
          </p:cNvPr>
          <p:cNvPicPr>
            <a:picLocks noChangeAspect="1"/>
          </p:cNvPicPr>
          <p:nvPr/>
        </p:nvPicPr>
        <p:blipFill>
          <a:blip r:embed="rId2"/>
          <a:stretch>
            <a:fillRect/>
          </a:stretch>
        </p:blipFill>
        <p:spPr>
          <a:xfrm>
            <a:off x="643402" y="623307"/>
            <a:ext cx="10594138" cy="993620"/>
          </a:xfrm>
          <a:prstGeom prst="rect">
            <a:avLst/>
          </a:prstGeom>
        </p:spPr>
      </p:pic>
      <p:pic>
        <p:nvPicPr>
          <p:cNvPr id="7" name="Picture 6">
            <a:extLst>
              <a:ext uri="{FF2B5EF4-FFF2-40B4-BE49-F238E27FC236}">
                <a16:creationId xmlns:a16="http://schemas.microsoft.com/office/drawing/2014/main" xmlns="" id="{4E96E4B7-A9E6-4421-9938-622CCE55B180}"/>
              </a:ext>
            </a:extLst>
          </p:cNvPr>
          <p:cNvPicPr>
            <a:picLocks noChangeAspect="1"/>
          </p:cNvPicPr>
          <p:nvPr/>
        </p:nvPicPr>
        <p:blipFill>
          <a:blip r:embed="rId3"/>
          <a:stretch>
            <a:fillRect/>
          </a:stretch>
        </p:blipFill>
        <p:spPr>
          <a:xfrm>
            <a:off x="643401" y="1616927"/>
            <a:ext cx="10139031" cy="4393580"/>
          </a:xfrm>
          <a:prstGeom prst="rect">
            <a:avLst/>
          </a:prstGeom>
        </p:spPr>
      </p:pic>
    </p:spTree>
    <p:extLst>
      <p:ext uri="{BB962C8B-B14F-4D97-AF65-F5344CB8AC3E}">
        <p14:creationId xmlns:p14="http://schemas.microsoft.com/office/powerpoint/2010/main" val="3339350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8D409E-59C2-4767-BED5-CEA6C13E8FBC}"/>
              </a:ext>
            </a:extLst>
          </p:cNvPr>
          <p:cNvSpPr>
            <a:spLocks noGrp="1"/>
          </p:cNvSpPr>
          <p:nvPr>
            <p:ph type="title"/>
          </p:nvPr>
        </p:nvSpPr>
        <p:spPr/>
        <p:txBody>
          <a:bodyPr/>
          <a:lstStyle/>
          <a:p>
            <a:r>
              <a:rPr lang="en-IN" dirty="0"/>
              <a:t>Short-circuit code</a:t>
            </a:r>
          </a:p>
        </p:txBody>
      </p:sp>
      <p:pic>
        <p:nvPicPr>
          <p:cNvPr id="5" name="Picture 4">
            <a:extLst>
              <a:ext uri="{FF2B5EF4-FFF2-40B4-BE49-F238E27FC236}">
                <a16:creationId xmlns:a16="http://schemas.microsoft.com/office/drawing/2014/main" xmlns="" id="{65A7225C-AC8D-4D3F-8442-A52948C5B549}"/>
              </a:ext>
            </a:extLst>
          </p:cNvPr>
          <p:cNvPicPr>
            <a:picLocks noChangeAspect="1"/>
          </p:cNvPicPr>
          <p:nvPr/>
        </p:nvPicPr>
        <p:blipFill>
          <a:blip r:embed="rId2"/>
          <a:stretch>
            <a:fillRect/>
          </a:stretch>
        </p:blipFill>
        <p:spPr>
          <a:xfrm>
            <a:off x="838199" y="1381125"/>
            <a:ext cx="10670535" cy="2882117"/>
          </a:xfrm>
          <a:prstGeom prst="rect">
            <a:avLst/>
          </a:prstGeom>
        </p:spPr>
      </p:pic>
      <p:pic>
        <p:nvPicPr>
          <p:cNvPr id="7" name="Picture 6">
            <a:extLst>
              <a:ext uri="{FF2B5EF4-FFF2-40B4-BE49-F238E27FC236}">
                <a16:creationId xmlns:a16="http://schemas.microsoft.com/office/drawing/2014/main" xmlns="" id="{DAF910DC-E2C9-469E-B448-1DA2003CA99A}"/>
              </a:ext>
            </a:extLst>
          </p:cNvPr>
          <p:cNvPicPr>
            <a:picLocks noChangeAspect="1"/>
          </p:cNvPicPr>
          <p:nvPr/>
        </p:nvPicPr>
        <p:blipFill>
          <a:blip r:embed="rId3"/>
          <a:stretch>
            <a:fillRect/>
          </a:stretch>
        </p:blipFill>
        <p:spPr>
          <a:xfrm>
            <a:off x="922810" y="4263242"/>
            <a:ext cx="10515599" cy="1248064"/>
          </a:xfrm>
          <a:prstGeom prst="rect">
            <a:avLst/>
          </a:prstGeom>
        </p:spPr>
      </p:pic>
      <p:pic>
        <p:nvPicPr>
          <p:cNvPr id="9" name="Picture 8">
            <a:extLst>
              <a:ext uri="{FF2B5EF4-FFF2-40B4-BE49-F238E27FC236}">
                <a16:creationId xmlns:a16="http://schemas.microsoft.com/office/drawing/2014/main" xmlns="" id="{EEBEE797-71C4-49CB-8BB3-F402812769FE}"/>
              </a:ext>
            </a:extLst>
          </p:cNvPr>
          <p:cNvPicPr>
            <a:picLocks noChangeAspect="1"/>
          </p:cNvPicPr>
          <p:nvPr/>
        </p:nvPicPr>
        <p:blipFill>
          <a:blip r:embed="rId4"/>
          <a:stretch>
            <a:fillRect/>
          </a:stretch>
        </p:blipFill>
        <p:spPr>
          <a:xfrm>
            <a:off x="1012124" y="5511306"/>
            <a:ext cx="2781300" cy="1143000"/>
          </a:xfrm>
          <a:prstGeom prst="rect">
            <a:avLst/>
          </a:prstGeom>
        </p:spPr>
      </p:pic>
      <p:sp>
        <p:nvSpPr>
          <p:cNvPr id="3" name="Star: 5 Points 2">
            <a:extLst>
              <a:ext uri="{FF2B5EF4-FFF2-40B4-BE49-F238E27FC236}">
                <a16:creationId xmlns:a16="http://schemas.microsoft.com/office/drawing/2014/main" xmlns="" id="{75726EA8-182D-4FB7-9029-D67BD4D5AC46}"/>
              </a:ext>
            </a:extLst>
          </p:cNvPr>
          <p:cNvSpPr/>
          <p:nvPr/>
        </p:nvSpPr>
        <p:spPr>
          <a:xfrm>
            <a:off x="9515254" y="145367"/>
            <a:ext cx="1448790" cy="1246909"/>
          </a:xfrm>
          <a:prstGeom prst="star5">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77082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D6B9DFD-AD50-4149-9DF3-41E0A553C91D}"/>
              </a:ext>
            </a:extLst>
          </p:cNvPr>
          <p:cNvPicPr>
            <a:picLocks noChangeAspect="1"/>
          </p:cNvPicPr>
          <p:nvPr/>
        </p:nvPicPr>
        <p:blipFill>
          <a:blip r:embed="rId2"/>
          <a:stretch>
            <a:fillRect/>
          </a:stretch>
        </p:blipFill>
        <p:spPr>
          <a:xfrm>
            <a:off x="695757" y="712952"/>
            <a:ext cx="10824956" cy="1650238"/>
          </a:xfrm>
          <a:prstGeom prst="rect">
            <a:avLst/>
          </a:prstGeom>
        </p:spPr>
      </p:pic>
      <p:pic>
        <p:nvPicPr>
          <p:cNvPr id="7" name="Picture 6">
            <a:extLst>
              <a:ext uri="{FF2B5EF4-FFF2-40B4-BE49-F238E27FC236}">
                <a16:creationId xmlns:a16="http://schemas.microsoft.com/office/drawing/2014/main" xmlns="" id="{33DA2307-E60A-4EFF-8E47-06C01346195A}"/>
              </a:ext>
            </a:extLst>
          </p:cNvPr>
          <p:cNvPicPr>
            <a:picLocks noChangeAspect="1"/>
          </p:cNvPicPr>
          <p:nvPr/>
        </p:nvPicPr>
        <p:blipFill>
          <a:blip r:embed="rId3"/>
          <a:stretch>
            <a:fillRect/>
          </a:stretch>
        </p:blipFill>
        <p:spPr>
          <a:xfrm>
            <a:off x="2239673" y="2115973"/>
            <a:ext cx="7355589" cy="4413353"/>
          </a:xfrm>
          <a:prstGeom prst="rect">
            <a:avLst/>
          </a:prstGeom>
        </p:spPr>
      </p:pic>
    </p:spTree>
    <p:extLst>
      <p:ext uri="{BB962C8B-B14F-4D97-AF65-F5344CB8AC3E}">
        <p14:creationId xmlns:p14="http://schemas.microsoft.com/office/powerpoint/2010/main" val="2557259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68F74F-BC0D-43E3-9111-9260C0B20C3E}"/>
              </a:ext>
            </a:extLst>
          </p:cNvPr>
          <p:cNvSpPr>
            <a:spLocks noGrp="1"/>
          </p:cNvSpPr>
          <p:nvPr>
            <p:ph type="title"/>
          </p:nvPr>
        </p:nvSpPr>
        <p:spPr/>
        <p:txBody>
          <a:bodyPr/>
          <a:lstStyle/>
          <a:p>
            <a:r>
              <a:rPr lang="en-IN" dirty="0"/>
              <a:t>Flow-of-Control statements</a:t>
            </a:r>
          </a:p>
        </p:txBody>
      </p:sp>
      <p:pic>
        <p:nvPicPr>
          <p:cNvPr id="5" name="Picture 4">
            <a:extLst>
              <a:ext uri="{FF2B5EF4-FFF2-40B4-BE49-F238E27FC236}">
                <a16:creationId xmlns:a16="http://schemas.microsoft.com/office/drawing/2014/main" xmlns="" id="{E9121BA0-9605-4911-AA9C-34272B95BFF0}"/>
              </a:ext>
            </a:extLst>
          </p:cNvPr>
          <p:cNvPicPr>
            <a:picLocks noChangeAspect="1"/>
          </p:cNvPicPr>
          <p:nvPr/>
        </p:nvPicPr>
        <p:blipFill>
          <a:blip r:embed="rId2"/>
          <a:stretch>
            <a:fillRect/>
          </a:stretch>
        </p:blipFill>
        <p:spPr>
          <a:xfrm>
            <a:off x="988745" y="1544225"/>
            <a:ext cx="3186216" cy="1325563"/>
          </a:xfrm>
          <a:prstGeom prst="rect">
            <a:avLst/>
          </a:prstGeom>
        </p:spPr>
      </p:pic>
      <p:pic>
        <p:nvPicPr>
          <p:cNvPr id="7" name="Picture 6">
            <a:extLst>
              <a:ext uri="{FF2B5EF4-FFF2-40B4-BE49-F238E27FC236}">
                <a16:creationId xmlns:a16="http://schemas.microsoft.com/office/drawing/2014/main" xmlns="" id="{42EF2D8B-DF54-453B-B636-AA7F9193B74D}"/>
              </a:ext>
            </a:extLst>
          </p:cNvPr>
          <p:cNvPicPr>
            <a:picLocks noChangeAspect="1"/>
          </p:cNvPicPr>
          <p:nvPr/>
        </p:nvPicPr>
        <p:blipFill>
          <a:blip r:embed="rId3"/>
          <a:stretch>
            <a:fillRect/>
          </a:stretch>
        </p:blipFill>
        <p:spPr>
          <a:xfrm>
            <a:off x="988745" y="2869787"/>
            <a:ext cx="8004760" cy="3732893"/>
          </a:xfrm>
          <a:prstGeom prst="rect">
            <a:avLst/>
          </a:prstGeom>
        </p:spPr>
      </p:pic>
    </p:spTree>
    <p:extLst>
      <p:ext uri="{BB962C8B-B14F-4D97-AF65-F5344CB8AC3E}">
        <p14:creationId xmlns:p14="http://schemas.microsoft.com/office/powerpoint/2010/main" val="22058312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8B6EC7E-AD06-4B2A-8494-0B7AA65EA3D2}"/>
              </a:ext>
            </a:extLst>
          </p:cNvPr>
          <p:cNvPicPr>
            <a:picLocks noChangeAspect="1"/>
          </p:cNvPicPr>
          <p:nvPr/>
        </p:nvPicPr>
        <p:blipFill>
          <a:blip r:embed="rId2"/>
          <a:stretch>
            <a:fillRect/>
          </a:stretch>
        </p:blipFill>
        <p:spPr>
          <a:xfrm>
            <a:off x="2496911" y="348281"/>
            <a:ext cx="6623338" cy="6120949"/>
          </a:xfrm>
          <a:prstGeom prst="rect">
            <a:avLst/>
          </a:prstGeom>
        </p:spPr>
      </p:pic>
    </p:spTree>
    <p:extLst>
      <p:ext uri="{BB962C8B-B14F-4D97-AF65-F5344CB8AC3E}">
        <p14:creationId xmlns:p14="http://schemas.microsoft.com/office/powerpoint/2010/main" val="3816239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D366477-A036-4CA6-8EC9-8F77A3987055}"/>
              </a:ext>
            </a:extLst>
          </p:cNvPr>
          <p:cNvPicPr>
            <a:picLocks noChangeAspect="1"/>
          </p:cNvPicPr>
          <p:nvPr/>
        </p:nvPicPr>
        <p:blipFill>
          <a:blip r:embed="rId2"/>
          <a:stretch>
            <a:fillRect/>
          </a:stretch>
        </p:blipFill>
        <p:spPr>
          <a:xfrm>
            <a:off x="5124832" y="263812"/>
            <a:ext cx="6261625" cy="6450697"/>
          </a:xfrm>
          <a:prstGeom prst="rect">
            <a:avLst/>
          </a:prstGeom>
        </p:spPr>
      </p:pic>
      <p:pic>
        <p:nvPicPr>
          <p:cNvPr id="7" name="Picture 6">
            <a:extLst>
              <a:ext uri="{FF2B5EF4-FFF2-40B4-BE49-F238E27FC236}">
                <a16:creationId xmlns:a16="http://schemas.microsoft.com/office/drawing/2014/main" xmlns="" id="{1A2A8575-8312-4B5D-AB2C-CD167927BF90}"/>
              </a:ext>
            </a:extLst>
          </p:cNvPr>
          <p:cNvPicPr>
            <a:picLocks noChangeAspect="1"/>
          </p:cNvPicPr>
          <p:nvPr/>
        </p:nvPicPr>
        <p:blipFill>
          <a:blip r:embed="rId3"/>
          <a:stretch>
            <a:fillRect/>
          </a:stretch>
        </p:blipFill>
        <p:spPr>
          <a:xfrm>
            <a:off x="1455" y="473743"/>
            <a:ext cx="5242036" cy="4844421"/>
          </a:xfrm>
          <a:prstGeom prst="rect">
            <a:avLst/>
          </a:prstGeom>
        </p:spPr>
      </p:pic>
      <p:sp>
        <p:nvSpPr>
          <p:cNvPr id="2" name="Star: 5 Points 1">
            <a:extLst>
              <a:ext uri="{FF2B5EF4-FFF2-40B4-BE49-F238E27FC236}">
                <a16:creationId xmlns:a16="http://schemas.microsoft.com/office/drawing/2014/main" xmlns="" id="{DA39625A-D397-4D1E-93DB-96BBA451FFC6}"/>
              </a:ext>
            </a:extLst>
          </p:cNvPr>
          <p:cNvSpPr/>
          <p:nvPr/>
        </p:nvSpPr>
        <p:spPr>
          <a:xfrm>
            <a:off x="3292874" y="5427022"/>
            <a:ext cx="1448790" cy="1246909"/>
          </a:xfrm>
          <a:prstGeom prst="star5">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57034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FEE3AF-FB5A-43BB-8117-87138882B108}"/>
              </a:ext>
            </a:extLst>
          </p:cNvPr>
          <p:cNvSpPr>
            <a:spLocks noGrp="1"/>
          </p:cNvSpPr>
          <p:nvPr>
            <p:ph type="title"/>
          </p:nvPr>
        </p:nvSpPr>
        <p:spPr/>
        <p:txBody>
          <a:bodyPr/>
          <a:lstStyle/>
          <a:p>
            <a:r>
              <a:rPr lang="en-IN" dirty="0"/>
              <a:t>Control-Flow translation of Boolean Expressions</a:t>
            </a:r>
          </a:p>
        </p:txBody>
      </p:sp>
      <p:pic>
        <p:nvPicPr>
          <p:cNvPr id="5" name="Picture 4">
            <a:extLst>
              <a:ext uri="{FF2B5EF4-FFF2-40B4-BE49-F238E27FC236}">
                <a16:creationId xmlns:a16="http://schemas.microsoft.com/office/drawing/2014/main" xmlns="" id="{1AFFC648-B0AE-4ECD-A093-188AA9662748}"/>
              </a:ext>
            </a:extLst>
          </p:cNvPr>
          <p:cNvPicPr>
            <a:picLocks noChangeAspect="1"/>
          </p:cNvPicPr>
          <p:nvPr/>
        </p:nvPicPr>
        <p:blipFill>
          <a:blip r:embed="rId2"/>
          <a:stretch>
            <a:fillRect/>
          </a:stretch>
        </p:blipFill>
        <p:spPr>
          <a:xfrm>
            <a:off x="719447" y="1690689"/>
            <a:ext cx="8329550" cy="2135106"/>
          </a:xfrm>
          <a:prstGeom prst="rect">
            <a:avLst/>
          </a:prstGeom>
        </p:spPr>
      </p:pic>
      <p:pic>
        <p:nvPicPr>
          <p:cNvPr id="7" name="Picture 6">
            <a:extLst>
              <a:ext uri="{FF2B5EF4-FFF2-40B4-BE49-F238E27FC236}">
                <a16:creationId xmlns:a16="http://schemas.microsoft.com/office/drawing/2014/main" xmlns="" id="{B3CC80AA-0271-4172-8BD9-9CC424420A0B}"/>
              </a:ext>
            </a:extLst>
          </p:cNvPr>
          <p:cNvPicPr>
            <a:picLocks noChangeAspect="1"/>
          </p:cNvPicPr>
          <p:nvPr/>
        </p:nvPicPr>
        <p:blipFill>
          <a:blip r:embed="rId3"/>
          <a:stretch>
            <a:fillRect/>
          </a:stretch>
        </p:blipFill>
        <p:spPr>
          <a:xfrm>
            <a:off x="719447" y="3825795"/>
            <a:ext cx="8466197" cy="2765010"/>
          </a:xfrm>
          <a:prstGeom prst="rect">
            <a:avLst/>
          </a:prstGeom>
        </p:spPr>
      </p:pic>
    </p:spTree>
    <p:extLst>
      <p:ext uri="{BB962C8B-B14F-4D97-AF65-F5344CB8AC3E}">
        <p14:creationId xmlns:p14="http://schemas.microsoft.com/office/powerpoint/2010/main" val="1404454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AB7C1EE-1221-499E-8EC8-E3FF9C8B0E9F}"/>
              </a:ext>
            </a:extLst>
          </p:cNvPr>
          <p:cNvPicPr>
            <a:picLocks noChangeAspect="1"/>
          </p:cNvPicPr>
          <p:nvPr/>
        </p:nvPicPr>
        <p:blipFill>
          <a:blip r:embed="rId2"/>
          <a:stretch>
            <a:fillRect/>
          </a:stretch>
        </p:blipFill>
        <p:spPr>
          <a:xfrm>
            <a:off x="2560865" y="269545"/>
            <a:ext cx="6702148" cy="6356886"/>
          </a:xfrm>
          <a:prstGeom prst="rect">
            <a:avLst/>
          </a:prstGeom>
        </p:spPr>
      </p:pic>
    </p:spTree>
    <p:extLst>
      <p:ext uri="{BB962C8B-B14F-4D97-AF65-F5344CB8AC3E}">
        <p14:creationId xmlns:p14="http://schemas.microsoft.com/office/powerpoint/2010/main" val="3402707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92432-3A90-412D-8C0F-320F70AEE467}"/>
              </a:ext>
            </a:extLst>
          </p:cNvPr>
          <p:cNvSpPr>
            <a:spLocks noGrp="1"/>
          </p:cNvSpPr>
          <p:nvPr>
            <p:ph type="title"/>
          </p:nvPr>
        </p:nvSpPr>
        <p:spPr/>
        <p:txBody>
          <a:bodyPr/>
          <a:lstStyle/>
          <a:p>
            <a:r>
              <a:rPr lang="en-IN"/>
              <a:t>Mixed-mode Boolean Expressions</a:t>
            </a:r>
            <a:endParaRPr lang="en-IN" dirty="0"/>
          </a:p>
        </p:txBody>
      </p:sp>
      <p:pic>
        <p:nvPicPr>
          <p:cNvPr id="5" name="Picture 4">
            <a:extLst>
              <a:ext uri="{FF2B5EF4-FFF2-40B4-BE49-F238E27FC236}">
                <a16:creationId xmlns:a16="http://schemas.microsoft.com/office/drawing/2014/main" xmlns="" id="{CFA671A5-F8C1-464B-BEB1-4CDB67F69B30}"/>
              </a:ext>
            </a:extLst>
          </p:cNvPr>
          <p:cNvPicPr>
            <a:picLocks noChangeAspect="1"/>
          </p:cNvPicPr>
          <p:nvPr/>
        </p:nvPicPr>
        <p:blipFill>
          <a:blip r:embed="rId2"/>
          <a:stretch>
            <a:fillRect/>
          </a:stretch>
        </p:blipFill>
        <p:spPr>
          <a:xfrm>
            <a:off x="838200" y="1980968"/>
            <a:ext cx="9353105" cy="1448032"/>
          </a:xfrm>
          <a:prstGeom prst="rect">
            <a:avLst/>
          </a:prstGeom>
        </p:spPr>
      </p:pic>
    </p:spTree>
    <p:extLst>
      <p:ext uri="{BB962C8B-B14F-4D97-AF65-F5344CB8AC3E}">
        <p14:creationId xmlns:p14="http://schemas.microsoft.com/office/powerpoint/2010/main" val="3804381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9805C6A-CB13-49CF-85E7-48AC90C16DD2}"/>
              </a:ext>
            </a:extLst>
          </p:cNvPr>
          <p:cNvPicPr>
            <a:picLocks noChangeAspect="1"/>
          </p:cNvPicPr>
          <p:nvPr/>
        </p:nvPicPr>
        <p:blipFill>
          <a:blip r:embed="rId2"/>
          <a:stretch>
            <a:fillRect/>
          </a:stretch>
        </p:blipFill>
        <p:spPr>
          <a:xfrm>
            <a:off x="184924" y="594865"/>
            <a:ext cx="6641584" cy="5504852"/>
          </a:xfrm>
          <a:prstGeom prst="rect">
            <a:avLst/>
          </a:prstGeom>
        </p:spPr>
      </p:pic>
      <p:pic>
        <p:nvPicPr>
          <p:cNvPr id="7" name="Picture 6">
            <a:extLst>
              <a:ext uri="{FF2B5EF4-FFF2-40B4-BE49-F238E27FC236}">
                <a16:creationId xmlns:a16="http://schemas.microsoft.com/office/drawing/2014/main" xmlns="" id="{70AA6EF4-CE05-4925-ADCD-70EB617513C9}"/>
              </a:ext>
            </a:extLst>
          </p:cNvPr>
          <p:cNvPicPr>
            <a:picLocks noChangeAspect="1"/>
          </p:cNvPicPr>
          <p:nvPr/>
        </p:nvPicPr>
        <p:blipFill>
          <a:blip r:embed="rId3"/>
          <a:stretch>
            <a:fillRect/>
          </a:stretch>
        </p:blipFill>
        <p:spPr>
          <a:xfrm>
            <a:off x="5553321" y="892229"/>
            <a:ext cx="6453755" cy="1641476"/>
          </a:xfrm>
          <a:prstGeom prst="rect">
            <a:avLst/>
          </a:prstGeom>
        </p:spPr>
      </p:pic>
      <p:pic>
        <p:nvPicPr>
          <p:cNvPr id="9" name="Picture 8">
            <a:extLst>
              <a:ext uri="{FF2B5EF4-FFF2-40B4-BE49-F238E27FC236}">
                <a16:creationId xmlns:a16="http://schemas.microsoft.com/office/drawing/2014/main" xmlns="" id="{FC7F6A30-FFC8-4763-93C1-5888E45FCDCB}"/>
              </a:ext>
            </a:extLst>
          </p:cNvPr>
          <p:cNvPicPr>
            <a:picLocks noChangeAspect="1"/>
          </p:cNvPicPr>
          <p:nvPr/>
        </p:nvPicPr>
        <p:blipFill>
          <a:blip r:embed="rId4"/>
          <a:stretch>
            <a:fillRect/>
          </a:stretch>
        </p:blipFill>
        <p:spPr>
          <a:xfrm>
            <a:off x="5743992" y="2921903"/>
            <a:ext cx="5918703" cy="1003326"/>
          </a:xfrm>
          <a:prstGeom prst="rect">
            <a:avLst/>
          </a:prstGeom>
        </p:spPr>
      </p:pic>
    </p:spTree>
    <p:extLst>
      <p:ext uri="{BB962C8B-B14F-4D97-AF65-F5344CB8AC3E}">
        <p14:creationId xmlns:p14="http://schemas.microsoft.com/office/powerpoint/2010/main" val="374341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D34B4B0-B49B-4788-AB5A-8CC120E72329}"/>
              </a:ext>
            </a:extLst>
          </p:cNvPr>
          <p:cNvSpPr>
            <a:spLocks noGrp="1"/>
          </p:cNvSpPr>
          <p:nvPr>
            <p:ph idx="1"/>
          </p:nvPr>
        </p:nvSpPr>
        <p:spPr>
          <a:xfrm>
            <a:off x="838200" y="702527"/>
            <a:ext cx="10515600" cy="5474436"/>
          </a:xfrm>
        </p:spPr>
        <p:txBody>
          <a:bodyPr/>
          <a:lstStyle/>
          <a:p>
            <a:r>
              <a:rPr lang="en-IN" dirty="0"/>
              <a:t>Graphical Representations</a:t>
            </a:r>
          </a:p>
          <a:p>
            <a:pPr lvl="1"/>
            <a:r>
              <a:rPr lang="en-IN" dirty="0"/>
              <a:t>Syntax Tree</a:t>
            </a:r>
          </a:p>
          <a:p>
            <a:pPr lvl="1"/>
            <a:r>
              <a:rPr lang="en-IN" dirty="0"/>
              <a:t>DAG</a:t>
            </a:r>
          </a:p>
          <a:p>
            <a:r>
              <a:rPr lang="en-IN" dirty="0"/>
              <a:t>Postfix notation</a:t>
            </a:r>
          </a:p>
        </p:txBody>
      </p:sp>
    </p:spTree>
    <p:extLst>
      <p:ext uri="{BB962C8B-B14F-4D97-AF65-F5344CB8AC3E}">
        <p14:creationId xmlns:p14="http://schemas.microsoft.com/office/powerpoint/2010/main" val="5480250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B295F-6D66-400B-A309-3447E4F484C9}"/>
              </a:ext>
            </a:extLst>
          </p:cNvPr>
          <p:cNvSpPr>
            <a:spLocks noGrp="1"/>
          </p:cNvSpPr>
          <p:nvPr>
            <p:ph type="title"/>
          </p:nvPr>
        </p:nvSpPr>
        <p:spPr/>
        <p:txBody>
          <a:bodyPr/>
          <a:lstStyle/>
          <a:p>
            <a:r>
              <a:rPr lang="en-IN" dirty="0"/>
              <a:t>8.5 Case statements</a:t>
            </a:r>
          </a:p>
        </p:txBody>
      </p:sp>
      <p:pic>
        <p:nvPicPr>
          <p:cNvPr id="5" name="Picture 4">
            <a:extLst>
              <a:ext uri="{FF2B5EF4-FFF2-40B4-BE49-F238E27FC236}">
                <a16:creationId xmlns:a16="http://schemas.microsoft.com/office/drawing/2014/main" xmlns="" id="{70510F0D-4A0E-46F7-85E5-5DF4608E48F9}"/>
              </a:ext>
            </a:extLst>
          </p:cNvPr>
          <p:cNvPicPr>
            <a:picLocks noChangeAspect="1"/>
          </p:cNvPicPr>
          <p:nvPr/>
        </p:nvPicPr>
        <p:blipFill>
          <a:blip r:embed="rId2"/>
          <a:stretch>
            <a:fillRect/>
          </a:stretch>
        </p:blipFill>
        <p:spPr>
          <a:xfrm>
            <a:off x="951015" y="1690687"/>
            <a:ext cx="4202876" cy="2373847"/>
          </a:xfrm>
          <a:prstGeom prst="rect">
            <a:avLst/>
          </a:prstGeom>
        </p:spPr>
      </p:pic>
      <p:pic>
        <p:nvPicPr>
          <p:cNvPr id="7" name="Picture 6">
            <a:extLst>
              <a:ext uri="{FF2B5EF4-FFF2-40B4-BE49-F238E27FC236}">
                <a16:creationId xmlns:a16="http://schemas.microsoft.com/office/drawing/2014/main" xmlns="" id="{86BC6C22-D5CB-4803-B3E7-9C1CF567471B}"/>
              </a:ext>
            </a:extLst>
          </p:cNvPr>
          <p:cNvPicPr>
            <a:picLocks noChangeAspect="1"/>
          </p:cNvPicPr>
          <p:nvPr/>
        </p:nvPicPr>
        <p:blipFill>
          <a:blip r:embed="rId3"/>
          <a:stretch>
            <a:fillRect/>
          </a:stretch>
        </p:blipFill>
        <p:spPr>
          <a:xfrm>
            <a:off x="1133784" y="4083050"/>
            <a:ext cx="6029325" cy="2409825"/>
          </a:xfrm>
          <a:prstGeom prst="rect">
            <a:avLst/>
          </a:prstGeom>
        </p:spPr>
      </p:pic>
    </p:spTree>
    <p:extLst>
      <p:ext uri="{BB962C8B-B14F-4D97-AF65-F5344CB8AC3E}">
        <p14:creationId xmlns:p14="http://schemas.microsoft.com/office/powerpoint/2010/main" val="1431327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81665D-64BA-4ED4-9298-660615CDC79D}"/>
              </a:ext>
            </a:extLst>
          </p:cNvPr>
          <p:cNvSpPr>
            <a:spLocks noGrp="1"/>
          </p:cNvSpPr>
          <p:nvPr>
            <p:ph type="title"/>
          </p:nvPr>
        </p:nvSpPr>
        <p:spPr/>
        <p:txBody>
          <a:bodyPr/>
          <a:lstStyle/>
          <a:p>
            <a:r>
              <a:rPr lang="en-IN" dirty="0"/>
              <a:t>Syntax-directed translation of Case statements</a:t>
            </a:r>
          </a:p>
        </p:txBody>
      </p:sp>
      <p:pic>
        <p:nvPicPr>
          <p:cNvPr id="5" name="Picture 4">
            <a:extLst>
              <a:ext uri="{FF2B5EF4-FFF2-40B4-BE49-F238E27FC236}">
                <a16:creationId xmlns:a16="http://schemas.microsoft.com/office/drawing/2014/main" xmlns="" id="{F1F5627D-AF2D-4CDA-A87B-09F9000CA1C9}"/>
              </a:ext>
            </a:extLst>
          </p:cNvPr>
          <p:cNvPicPr>
            <a:picLocks noChangeAspect="1"/>
          </p:cNvPicPr>
          <p:nvPr/>
        </p:nvPicPr>
        <p:blipFill>
          <a:blip r:embed="rId2"/>
          <a:stretch>
            <a:fillRect/>
          </a:stretch>
        </p:blipFill>
        <p:spPr>
          <a:xfrm>
            <a:off x="351311" y="1838324"/>
            <a:ext cx="6181725" cy="2676525"/>
          </a:xfrm>
          <a:prstGeom prst="rect">
            <a:avLst/>
          </a:prstGeom>
        </p:spPr>
      </p:pic>
      <p:pic>
        <p:nvPicPr>
          <p:cNvPr id="7" name="Picture 6">
            <a:extLst>
              <a:ext uri="{FF2B5EF4-FFF2-40B4-BE49-F238E27FC236}">
                <a16:creationId xmlns:a16="http://schemas.microsoft.com/office/drawing/2014/main" xmlns="" id="{A643CA0B-95A9-4412-AC97-17B01C721C18}"/>
              </a:ext>
            </a:extLst>
          </p:cNvPr>
          <p:cNvPicPr>
            <a:picLocks noChangeAspect="1"/>
          </p:cNvPicPr>
          <p:nvPr/>
        </p:nvPicPr>
        <p:blipFill>
          <a:blip r:embed="rId3"/>
          <a:stretch>
            <a:fillRect/>
          </a:stretch>
        </p:blipFill>
        <p:spPr>
          <a:xfrm>
            <a:off x="6614436" y="1257672"/>
            <a:ext cx="3979223" cy="5411274"/>
          </a:xfrm>
          <a:prstGeom prst="rect">
            <a:avLst/>
          </a:prstGeom>
        </p:spPr>
      </p:pic>
      <p:sp>
        <p:nvSpPr>
          <p:cNvPr id="3" name="Star: 5 Points 2">
            <a:extLst>
              <a:ext uri="{FF2B5EF4-FFF2-40B4-BE49-F238E27FC236}">
                <a16:creationId xmlns:a16="http://schemas.microsoft.com/office/drawing/2014/main" xmlns="" id="{582AFFB6-AE8A-4317-AA62-DF647C116927}"/>
              </a:ext>
            </a:extLst>
          </p:cNvPr>
          <p:cNvSpPr/>
          <p:nvPr/>
        </p:nvSpPr>
        <p:spPr>
          <a:xfrm>
            <a:off x="10429655" y="217489"/>
            <a:ext cx="1448790" cy="1246909"/>
          </a:xfrm>
          <a:prstGeom prst="star5">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281884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C3B8D23-621A-4BC5-99E7-6B09796C5A48}"/>
              </a:ext>
            </a:extLst>
          </p:cNvPr>
          <p:cNvPicPr>
            <a:picLocks noChangeAspect="1"/>
          </p:cNvPicPr>
          <p:nvPr/>
        </p:nvPicPr>
        <p:blipFill>
          <a:blip r:embed="rId2"/>
          <a:stretch>
            <a:fillRect/>
          </a:stretch>
        </p:blipFill>
        <p:spPr>
          <a:xfrm>
            <a:off x="908090" y="2576326"/>
            <a:ext cx="4435806" cy="4086447"/>
          </a:xfrm>
          <a:prstGeom prst="rect">
            <a:avLst/>
          </a:prstGeom>
        </p:spPr>
      </p:pic>
      <p:pic>
        <p:nvPicPr>
          <p:cNvPr id="7" name="Picture 6">
            <a:extLst>
              <a:ext uri="{FF2B5EF4-FFF2-40B4-BE49-F238E27FC236}">
                <a16:creationId xmlns:a16="http://schemas.microsoft.com/office/drawing/2014/main" xmlns="" id="{F9D98F37-BAD9-4C14-92CE-A2344208000B}"/>
              </a:ext>
            </a:extLst>
          </p:cNvPr>
          <p:cNvPicPr>
            <a:picLocks noChangeAspect="1"/>
          </p:cNvPicPr>
          <p:nvPr/>
        </p:nvPicPr>
        <p:blipFill>
          <a:blip r:embed="rId3"/>
          <a:stretch>
            <a:fillRect/>
          </a:stretch>
        </p:blipFill>
        <p:spPr>
          <a:xfrm>
            <a:off x="473193" y="318640"/>
            <a:ext cx="7525661" cy="2135023"/>
          </a:xfrm>
          <a:prstGeom prst="rect">
            <a:avLst/>
          </a:prstGeom>
        </p:spPr>
      </p:pic>
    </p:spTree>
    <p:extLst>
      <p:ext uri="{BB962C8B-B14F-4D97-AF65-F5344CB8AC3E}">
        <p14:creationId xmlns:p14="http://schemas.microsoft.com/office/powerpoint/2010/main" val="13157726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0D4DD5-D873-4B53-9554-B9D578603CF8}"/>
              </a:ext>
            </a:extLst>
          </p:cNvPr>
          <p:cNvSpPr>
            <a:spLocks noGrp="1"/>
          </p:cNvSpPr>
          <p:nvPr>
            <p:ph type="title"/>
          </p:nvPr>
        </p:nvSpPr>
        <p:spPr/>
        <p:txBody>
          <a:bodyPr/>
          <a:lstStyle/>
          <a:p>
            <a:r>
              <a:rPr lang="en-IN" dirty="0"/>
              <a:t>8.7 Procedure calls</a:t>
            </a:r>
          </a:p>
        </p:txBody>
      </p:sp>
      <p:pic>
        <p:nvPicPr>
          <p:cNvPr id="5" name="Picture 4">
            <a:extLst>
              <a:ext uri="{FF2B5EF4-FFF2-40B4-BE49-F238E27FC236}">
                <a16:creationId xmlns:a16="http://schemas.microsoft.com/office/drawing/2014/main" xmlns="" id="{76EC9F44-107D-4CC9-998D-7B269AC29809}"/>
              </a:ext>
            </a:extLst>
          </p:cNvPr>
          <p:cNvPicPr>
            <a:picLocks noChangeAspect="1"/>
          </p:cNvPicPr>
          <p:nvPr/>
        </p:nvPicPr>
        <p:blipFill>
          <a:blip r:embed="rId2"/>
          <a:stretch>
            <a:fillRect/>
          </a:stretch>
        </p:blipFill>
        <p:spPr>
          <a:xfrm>
            <a:off x="838200" y="1578361"/>
            <a:ext cx="6989148" cy="1666643"/>
          </a:xfrm>
          <a:prstGeom prst="rect">
            <a:avLst/>
          </a:prstGeom>
        </p:spPr>
      </p:pic>
    </p:spTree>
    <p:extLst>
      <p:ext uri="{BB962C8B-B14F-4D97-AF65-F5344CB8AC3E}">
        <p14:creationId xmlns:p14="http://schemas.microsoft.com/office/powerpoint/2010/main" val="16090810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68B126E-9177-47F9-8B4F-646B78C23FA5}"/>
              </a:ext>
            </a:extLst>
          </p:cNvPr>
          <p:cNvPicPr>
            <a:picLocks noChangeAspect="1"/>
          </p:cNvPicPr>
          <p:nvPr/>
        </p:nvPicPr>
        <p:blipFill>
          <a:blip r:embed="rId2"/>
          <a:stretch>
            <a:fillRect/>
          </a:stretch>
        </p:blipFill>
        <p:spPr>
          <a:xfrm>
            <a:off x="617266" y="396681"/>
            <a:ext cx="7560723" cy="6115631"/>
          </a:xfrm>
          <a:prstGeom prst="rect">
            <a:avLst/>
          </a:prstGeom>
        </p:spPr>
      </p:pic>
      <p:cxnSp>
        <p:nvCxnSpPr>
          <p:cNvPr id="3" name="Straight Connector 2">
            <a:extLst>
              <a:ext uri="{FF2B5EF4-FFF2-40B4-BE49-F238E27FC236}">
                <a16:creationId xmlns:a16="http://schemas.microsoft.com/office/drawing/2014/main" xmlns="" id="{653EF371-8D8C-4E82-A74F-B38FCB97507C}"/>
              </a:ext>
            </a:extLst>
          </p:cNvPr>
          <p:cNvCxnSpPr/>
          <p:nvPr/>
        </p:nvCxnSpPr>
        <p:spPr>
          <a:xfrm>
            <a:off x="1717288" y="1416205"/>
            <a:ext cx="618892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xmlns="" id="{4AAFCCC4-1CC0-434F-A06B-99147F91CA33}"/>
              </a:ext>
            </a:extLst>
          </p:cNvPr>
          <p:cNvCxnSpPr/>
          <p:nvPr/>
        </p:nvCxnSpPr>
        <p:spPr>
          <a:xfrm>
            <a:off x="735980" y="1683834"/>
            <a:ext cx="59101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 name="Straight Connector 3"/>
          <p:cNvCxnSpPr/>
          <p:nvPr/>
        </p:nvCxnSpPr>
        <p:spPr>
          <a:xfrm>
            <a:off x="3940629" y="2198914"/>
            <a:ext cx="718457" cy="32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288971" y="2438400"/>
            <a:ext cx="2906486" cy="54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35980" y="2982686"/>
            <a:ext cx="21051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171" y="3243943"/>
            <a:ext cx="2677886"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326995" y="3733800"/>
            <a:ext cx="1514176"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18514" y="4299857"/>
            <a:ext cx="1287701" cy="4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093029" y="5083629"/>
            <a:ext cx="1208314" cy="217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878286" y="5323114"/>
            <a:ext cx="968828" cy="21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240971" y="5584371"/>
            <a:ext cx="2699658" cy="217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9552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855D31F-AAEF-4AAD-99FB-8FEF8432FE0D}"/>
              </a:ext>
            </a:extLst>
          </p:cNvPr>
          <p:cNvPicPr>
            <a:picLocks noChangeAspect="1"/>
          </p:cNvPicPr>
          <p:nvPr/>
        </p:nvPicPr>
        <p:blipFill>
          <a:blip r:embed="rId2"/>
          <a:stretch>
            <a:fillRect/>
          </a:stretch>
        </p:blipFill>
        <p:spPr>
          <a:xfrm>
            <a:off x="832757" y="855641"/>
            <a:ext cx="8366744" cy="2006311"/>
          </a:xfrm>
          <a:prstGeom prst="rect">
            <a:avLst/>
          </a:prstGeom>
        </p:spPr>
      </p:pic>
      <p:pic>
        <p:nvPicPr>
          <p:cNvPr id="7" name="Picture 6">
            <a:extLst>
              <a:ext uri="{FF2B5EF4-FFF2-40B4-BE49-F238E27FC236}">
                <a16:creationId xmlns:a16="http://schemas.microsoft.com/office/drawing/2014/main" xmlns="" id="{31DEA045-C80D-4A88-82DC-1A986338FBF0}"/>
              </a:ext>
            </a:extLst>
          </p:cNvPr>
          <p:cNvPicPr>
            <a:picLocks noChangeAspect="1"/>
          </p:cNvPicPr>
          <p:nvPr/>
        </p:nvPicPr>
        <p:blipFill>
          <a:blip r:embed="rId3"/>
          <a:stretch>
            <a:fillRect/>
          </a:stretch>
        </p:blipFill>
        <p:spPr>
          <a:xfrm>
            <a:off x="832756" y="2861952"/>
            <a:ext cx="10543441" cy="2565071"/>
          </a:xfrm>
          <a:prstGeom prst="rect">
            <a:avLst/>
          </a:prstGeom>
        </p:spPr>
      </p:pic>
    </p:spTree>
    <p:extLst>
      <p:ext uri="{BB962C8B-B14F-4D97-AF65-F5344CB8AC3E}">
        <p14:creationId xmlns:p14="http://schemas.microsoft.com/office/powerpoint/2010/main" val="2377682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EE4667-DF01-443A-B73D-2C1290BC9DC3}"/>
              </a:ext>
            </a:extLst>
          </p:cNvPr>
          <p:cNvSpPr>
            <a:spLocks noGrp="1"/>
          </p:cNvSpPr>
          <p:nvPr>
            <p:ph type="title"/>
          </p:nvPr>
        </p:nvSpPr>
        <p:spPr/>
        <p:txBody>
          <a:bodyPr/>
          <a:lstStyle/>
          <a:p>
            <a:r>
              <a:rPr lang="en-IN" dirty="0"/>
              <a:t>Questions</a:t>
            </a:r>
          </a:p>
        </p:txBody>
      </p:sp>
      <p:pic>
        <p:nvPicPr>
          <p:cNvPr id="5" name="Picture 4">
            <a:extLst>
              <a:ext uri="{FF2B5EF4-FFF2-40B4-BE49-F238E27FC236}">
                <a16:creationId xmlns:a16="http://schemas.microsoft.com/office/drawing/2014/main" xmlns="" id="{969BA37D-515D-4377-94B5-2B0D0701802C}"/>
              </a:ext>
            </a:extLst>
          </p:cNvPr>
          <p:cNvPicPr>
            <a:picLocks noChangeAspect="1"/>
          </p:cNvPicPr>
          <p:nvPr/>
        </p:nvPicPr>
        <p:blipFill>
          <a:blip r:embed="rId2"/>
          <a:stretch>
            <a:fillRect/>
          </a:stretch>
        </p:blipFill>
        <p:spPr>
          <a:xfrm>
            <a:off x="694047" y="1651659"/>
            <a:ext cx="10067925" cy="885825"/>
          </a:xfrm>
          <a:prstGeom prst="rect">
            <a:avLst/>
          </a:prstGeom>
        </p:spPr>
      </p:pic>
      <p:pic>
        <p:nvPicPr>
          <p:cNvPr id="7" name="Picture 6">
            <a:extLst>
              <a:ext uri="{FF2B5EF4-FFF2-40B4-BE49-F238E27FC236}">
                <a16:creationId xmlns:a16="http://schemas.microsoft.com/office/drawing/2014/main" xmlns="" id="{ADFCBA2E-83B1-4B0C-859B-B88D499ACAD3}"/>
              </a:ext>
            </a:extLst>
          </p:cNvPr>
          <p:cNvPicPr>
            <a:picLocks noChangeAspect="1"/>
          </p:cNvPicPr>
          <p:nvPr/>
        </p:nvPicPr>
        <p:blipFill>
          <a:blip r:embed="rId3"/>
          <a:stretch>
            <a:fillRect/>
          </a:stretch>
        </p:blipFill>
        <p:spPr>
          <a:xfrm>
            <a:off x="803584" y="2595892"/>
            <a:ext cx="10191750" cy="2695575"/>
          </a:xfrm>
          <a:prstGeom prst="rect">
            <a:avLst/>
          </a:prstGeom>
        </p:spPr>
      </p:pic>
      <p:pic>
        <p:nvPicPr>
          <p:cNvPr id="9" name="Picture 8">
            <a:extLst>
              <a:ext uri="{FF2B5EF4-FFF2-40B4-BE49-F238E27FC236}">
                <a16:creationId xmlns:a16="http://schemas.microsoft.com/office/drawing/2014/main" xmlns="" id="{4B4B65AE-DAC8-44D4-BFB1-DB33FAAB53F7}"/>
              </a:ext>
            </a:extLst>
          </p:cNvPr>
          <p:cNvPicPr>
            <a:picLocks noChangeAspect="1"/>
          </p:cNvPicPr>
          <p:nvPr/>
        </p:nvPicPr>
        <p:blipFill>
          <a:blip r:embed="rId4"/>
          <a:stretch>
            <a:fillRect/>
          </a:stretch>
        </p:blipFill>
        <p:spPr>
          <a:xfrm>
            <a:off x="694047" y="5349875"/>
            <a:ext cx="10410825" cy="1143000"/>
          </a:xfrm>
          <a:prstGeom prst="rect">
            <a:avLst/>
          </a:prstGeom>
        </p:spPr>
      </p:pic>
    </p:spTree>
    <p:extLst>
      <p:ext uri="{BB962C8B-B14F-4D97-AF65-F5344CB8AC3E}">
        <p14:creationId xmlns:p14="http://schemas.microsoft.com/office/powerpoint/2010/main" val="23220706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417C33A-6DAC-42CB-A078-5BF19B627D12}"/>
              </a:ext>
            </a:extLst>
          </p:cNvPr>
          <p:cNvPicPr>
            <a:picLocks noChangeAspect="1"/>
          </p:cNvPicPr>
          <p:nvPr/>
        </p:nvPicPr>
        <p:blipFill>
          <a:blip r:embed="rId2"/>
          <a:stretch>
            <a:fillRect/>
          </a:stretch>
        </p:blipFill>
        <p:spPr>
          <a:xfrm>
            <a:off x="210540" y="624135"/>
            <a:ext cx="11010900" cy="3590925"/>
          </a:xfrm>
          <a:prstGeom prst="rect">
            <a:avLst/>
          </a:prstGeom>
        </p:spPr>
      </p:pic>
    </p:spTree>
    <p:extLst>
      <p:ext uri="{BB962C8B-B14F-4D97-AF65-F5344CB8AC3E}">
        <p14:creationId xmlns:p14="http://schemas.microsoft.com/office/powerpoint/2010/main" val="3812864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28B494-EA0C-49FD-96F1-44C33BF90A8B}"/>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Questions</a:t>
            </a:r>
          </a:p>
        </p:txBody>
      </p:sp>
      <p:graphicFrame>
        <p:nvGraphicFramePr>
          <p:cNvPr id="5" name="Content Placeholder 2">
            <a:extLst>
              <a:ext uri="{FF2B5EF4-FFF2-40B4-BE49-F238E27FC236}">
                <a16:creationId xmlns:a16="http://schemas.microsoft.com/office/drawing/2014/main" xmlns="" id="{F3D0F805-A24C-4EA9-9585-F165611630DB}"/>
              </a:ext>
            </a:extLst>
          </p:cNvPr>
          <p:cNvGraphicFramePr>
            <a:graphicFrameLocks noGrp="1"/>
          </p:cNvGraphicFramePr>
          <p:nvPr>
            <p:ph idx="1"/>
            <p:extLst>
              <p:ext uri="{D42A27DB-BD31-4B8C-83A1-F6EECF244321}">
                <p14:modId xmlns:p14="http://schemas.microsoft.com/office/powerpoint/2010/main" val="36880659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ction Button: Go Home 2">
            <a:hlinkClick r:id="" action="ppaction://hlinkshowjump?jump=firstslide" highlightClick="1"/>
            <a:extLst>
              <a:ext uri="{FF2B5EF4-FFF2-40B4-BE49-F238E27FC236}">
                <a16:creationId xmlns:a16="http://schemas.microsoft.com/office/drawing/2014/main" xmlns="" id="{1B88070F-BDAB-49A9-99A7-17F4569D252F}"/>
              </a:ext>
            </a:extLst>
          </p:cNvPr>
          <p:cNvSpPr/>
          <p:nvPr/>
        </p:nvSpPr>
        <p:spPr>
          <a:xfrm>
            <a:off x="977030" y="4822521"/>
            <a:ext cx="1665962" cy="1215024"/>
          </a:xfrm>
          <a:prstGeom prst="actionButtonHome">
            <a:avLst/>
          </a:prstGeom>
          <a:noFill/>
          <a:ln w="22225">
            <a:solidFill>
              <a:schemeClr val="bg1"/>
            </a:solidFill>
          </a:ln>
          <a:effectLst>
            <a:glow rad="12700">
              <a:schemeClr val="accent1">
                <a:alpha val="39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23554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EE7866C-BCAE-4DDE-9670-27EB2E3074B3}"/>
              </a:ext>
            </a:extLst>
          </p:cNvPr>
          <p:cNvSpPr>
            <a:spLocks noGrp="1"/>
          </p:cNvSpPr>
          <p:nvPr>
            <p:ph type="title"/>
          </p:nvPr>
        </p:nvSpPr>
        <p:spPr>
          <a:xfrm>
            <a:off x="1115568" y="548640"/>
            <a:ext cx="10168128" cy="1179576"/>
          </a:xfrm>
        </p:spPr>
        <p:txBody>
          <a:bodyPr>
            <a:normAutofit/>
          </a:bodyPr>
          <a:lstStyle/>
          <a:p>
            <a:r>
              <a:rPr lang="en-IN" sz="4000"/>
              <a:t>Chapter 7: Run-Time Environments</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34ACB667-3BF5-468F-81D0-93634154DFAA}"/>
              </a:ext>
            </a:extLst>
          </p:cNvPr>
          <p:cNvSpPr>
            <a:spLocks noGrp="1"/>
          </p:cNvSpPr>
          <p:nvPr>
            <p:ph idx="1"/>
          </p:nvPr>
        </p:nvSpPr>
        <p:spPr>
          <a:xfrm>
            <a:off x="1115568" y="2481943"/>
            <a:ext cx="10168128" cy="3695020"/>
          </a:xfrm>
        </p:spPr>
        <p:txBody>
          <a:bodyPr>
            <a:normAutofit/>
          </a:bodyPr>
          <a:lstStyle/>
          <a:p>
            <a:r>
              <a:rPr lang="en-US" sz="2200" dirty="0"/>
              <a:t>Aim: To relate the static source text of a program to the actions that must occur at run time to implement the program</a:t>
            </a:r>
          </a:p>
          <a:p>
            <a:r>
              <a:rPr lang="en-US" sz="2200" i="1" dirty="0"/>
              <a:t>Name</a:t>
            </a:r>
            <a:r>
              <a:rPr lang="en-US" sz="2200" dirty="0"/>
              <a:t> in source text denotes </a:t>
            </a:r>
            <a:r>
              <a:rPr lang="en-US" sz="2200" i="1" dirty="0"/>
              <a:t>data object </a:t>
            </a:r>
            <a:r>
              <a:rPr lang="en-US" sz="2200" dirty="0"/>
              <a:t>in the target machine</a:t>
            </a:r>
          </a:p>
          <a:p>
            <a:r>
              <a:rPr lang="en-IN" sz="2200" dirty="0"/>
              <a:t>As execution proceeds, the same name in the source text can denote different data objects in the target machine</a:t>
            </a:r>
          </a:p>
          <a:p>
            <a:r>
              <a:rPr lang="en-US" sz="2200" i="1" dirty="0"/>
              <a:t>Run-time support </a:t>
            </a:r>
            <a:r>
              <a:rPr lang="en-US" sz="2200" dirty="0"/>
              <a:t>package manages the allocation and deallocation of data objects</a:t>
            </a:r>
          </a:p>
          <a:p>
            <a:r>
              <a:rPr lang="en-IN" sz="2200" dirty="0"/>
              <a:t>This chapter examines the relationship between names and data objects</a:t>
            </a:r>
          </a:p>
        </p:txBody>
      </p:sp>
    </p:spTree>
    <p:extLst>
      <p:ext uri="{BB962C8B-B14F-4D97-AF65-F5344CB8AC3E}">
        <p14:creationId xmlns:p14="http://schemas.microsoft.com/office/powerpoint/2010/main" val="26891135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CE4BF7D-1C26-4EE3-A474-7163629670A7}"/>
              </a:ext>
            </a:extLst>
          </p:cNvPr>
          <p:cNvPicPr>
            <a:picLocks noChangeAspect="1"/>
          </p:cNvPicPr>
          <p:nvPr/>
        </p:nvPicPr>
        <p:blipFill>
          <a:blip r:embed="rId2"/>
          <a:stretch>
            <a:fillRect/>
          </a:stretch>
        </p:blipFill>
        <p:spPr>
          <a:xfrm>
            <a:off x="679924" y="529503"/>
            <a:ext cx="6801531" cy="3625394"/>
          </a:xfrm>
          <a:prstGeom prst="rect">
            <a:avLst/>
          </a:prstGeom>
        </p:spPr>
      </p:pic>
      <p:pic>
        <p:nvPicPr>
          <p:cNvPr id="9" name="Picture 8">
            <a:extLst>
              <a:ext uri="{FF2B5EF4-FFF2-40B4-BE49-F238E27FC236}">
                <a16:creationId xmlns:a16="http://schemas.microsoft.com/office/drawing/2014/main" xmlns="" id="{56692EC6-5082-458A-BA4E-E85BEDF9E94C}"/>
              </a:ext>
            </a:extLst>
          </p:cNvPr>
          <p:cNvPicPr>
            <a:picLocks noChangeAspect="1"/>
          </p:cNvPicPr>
          <p:nvPr/>
        </p:nvPicPr>
        <p:blipFill>
          <a:blip r:embed="rId3"/>
          <a:stretch>
            <a:fillRect/>
          </a:stretch>
        </p:blipFill>
        <p:spPr>
          <a:xfrm>
            <a:off x="770411" y="4423222"/>
            <a:ext cx="8779678" cy="1597568"/>
          </a:xfrm>
          <a:prstGeom prst="rect">
            <a:avLst/>
          </a:prstGeom>
        </p:spPr>
      </p:pic>
      <p:cxnSp>
        <p:nvCxnSpPr>
          <p:cNvPr id="3" name="Straight Connector 2">
            <a:extLst>
              <a:ext uri="{FF2B5EF4-FFF2-40B4-BE49-F238E27FC236}">
                <a16:creationId xmlns:a16="http://schemas.microsoft.com/office/drawing/2014/main" xmlns="" id="{7B375848-29DA-420C-8554-48893576A3C2}"/>
              </a:ext>
            </a:extLst>
          </p:cNvPr>
          <p:cNvCxnSpPr/>
          <p:nvPr/>
        </p:nvCxnSpPr>
        <p:spPr>
          <a:xfrm>
            <a:off x="1706137" y="1048215"/>
            <a:ext cx="20518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2514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029D5AD-8348-4446-B191-6A9B6FE03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A3F395A2-2B64-4749-BD93-2F159C7E1F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5CF0135B-EAB8-4CA0-896C-2D897ECD28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92C3387C-D24F-4737-8A37-1DC5CFF09C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D2E3429A-7337-4091-B44B-E1E3C647FC59}"/>
              </a:ext>
            </a:extLst>
          </p:cNvPr>
          <p:cNvSpPr>
            <a:spLocks noGrp="1"/>
          </p:cNvSpPr>
          <p:nvPr>
            <p:ph idx="1"/>
          </p:nvPr>
        </p:nvSpPr>
        <p:spPr>
          <a:xfrm>
            <a:off x="838200" y="2478024"/>
            <a:ext cx="10515600" cy="3694176"/>
          </a:xfrm>
        </p:spPr>
        <p:txBody>
          <a:bodyPr>
            <a:normAutofit/>
          </a:bodyPr>
          <a:lstStyle/>
          <a:p>
            <a:r>
              <a:rPr lang="en-IN" sz="2200" i="1" dirty="0"/>
              <a:t>Run-time support package </a:t>
            </a:r>
            <a:r>
              <a:rPr lang="en-IN" sz="2200" dirty="0"/>
              <a:t>consists of routines loaded with the generated target code</a:t>
            </a:r>
          </a:p>
          <a:p>
            <a:r>
              <a:rPr lang="en-IN" sz="2200" dirty="0"/>
              <a:t>The design of the run-time package is influenced by the semantics of procedures</a:t>
            </a:r>
          </a:p>
          <a:p>
            <a:r>
              <a:rPr lang="en-IN" sz="2200" dirty="0"/>
              <a:t>Each execution of a procedure is referred to as an </a:t>
            </a:r>
            <a:r>
              <a:rPr lang="en-IN" sz="2200" i="1" dirty="0"/>
              <a:t>activation</a:t>
            </a:r>
            <a:r>
              <a:rPr lang="en-IN" sz="2200" dirty="0"/>
              <a:t> of the procedure</a:t>
            </a:r>
          </a:p>
          <a:p>
            <a:r>
              <a:rPr lang="en-IN" sz="2200" dirty="0"/>
              <a:t>An activation may manipulate data objects allocated for its use</a:t>
            </a:r>
          </a:p>
          <a:p>
            <a:r>
              <a:rPr lang="en-IN" sz="2200" dirty="0"/>
              <a:t>The representation of a data object at run time is determined by its type</a:t>
            </a:r>
          </a:p>
        </p:txBody>
      </p:sp>
    </p:spTree>
    <p:extLst>
      <p:ext uri="{BB962C8B-B14F-4D97-AF65-F5344CB8AC3E}">
        <p14:creationId xmlns:p14="http://schemas.microsoft.com/office/powerpoint/2010/main" val="23915513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029D5AD-8348-4446-B191-6A9B6FE03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A3F395A2-2B64-4749-BD93-2F159C7E1F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5CF0135B-EAB8-4CA0-896C-2D897ECD28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A323A0E1-F530-46BB-8EE4-E3438EAC0A31}"/>
              </a:ext>
            </a:extLst>
          </p:cNvPr>
          <p:cNvSpPr>
            <a:spLocks noGrp="1"/>
          </p:cNvSpPr>
          <p:nvPr>
            <p:ph type="title"/>
          </p:nvPr>
        </p:nvSpPr>
        <p:spPr>
          <a:xfrm>
            <a:off x="838200" y="253397"/>
            <a:ext cx="10515600" cy="1273233"/>
          </a:xfrm>
        </p:spPr>
        <p:txBody>
          <a:bodyPr>
            <a:normAutofit/>
          </a:bodyPr>
          <a:lstStyle/>
          <a:p>
            <a:r>
              <a:rPr lang="en-IN" sz="4000"/>
              <a:t>7.1 Source language issues</a:t>
            </a:r>
          </a:p>
        </p:txBody>
      </p:sp>
      <p:sp>
        <p:nvSpPr>
          <p:cNvPr id="14" name="Rectangle 13">
            <a:extLst>
              <a:ext uri="{FF2B5EF4-FFF2-40B4-BE49-F238E27FC236}">
                <a16:creationId xmlns:a16="http://schemas.microsoft.com/office/drawing/2014/main" xmlns="" id="{92C3387C-D24F-4737-8A37-1DC5CFF09C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4F690C18-2E39-4764-8361-6DBDA5799525}"/>
              </a:ext>
            </a:extLst>
          </p:cNvPr>
          <p:cNvSpPr>
            <a:spLocks noGrp="1"/>
          </p:cNvSpPr>
          <p:nvPr>
            <p:ph idx="1"/>
          </p:nvPr>
        </p:nvSpPr>
        <p:spPr>
          <a:xfrm>
            <a:off x="838200" y="2478024"/>
            <a:ext cx="10515600" cy="3694176"/>
          </a:xfrm>
        </p:spPr>
        <p:txBody>
          <a:bodyPr>
            <a:normAutofit/>
          </a:bodyPr>
          <a:lstStyle/>
          <a:p>
            <a:r>
              <a:rPr lang="en-IN" sz="2200"/>
              <a:t>Suppose that a program is made up of procedures</a:t>
            </a:r>
          </a:p>
          <a:p>
            <a:r>
              <a:rPr lang="en-IN" sz="2200"/>
              <a:t>Aim: distinguish between the source text of a procedure and its activations at run time</a:t>
            </a:r>
          </a:p>
          <a:p>
            <a:pPr marL="514350" indent="-514350">
              <a:buFont typeface="+mj-lt"/>
              <a:buAutoNum type="arabicPeriod"/>
            </a:pPr>
            <a:r>
              <a:rPr lang="en-IN" sz="2200"/>
              <a:t>Procedures</a:t>
            </a:r>
          </a:p>
          <a:p>
            <a:pPr marL="514350" indent="-514350">
              <a:buFont typeface="+mj-lt"/>
              <a:buAutoNum type="arabicPeriod"/>
            </a:pPr>
            <a:r>
              <a:rPr lang="en-IN" sz="2200"/>
              <a:t>Activation Trees</a:t>
            </a:r>
          </a:p>
          <a:p>
            <a:pPr marL="514350" indent="-514350">
              <a:buFont typeface="+mj-lt"/>
              <a:buAutoNum type="arabicPeriod"/>
            </a:pPr>
            <a:r>
              <a:rPr lang="en-IN" sz="2200"/>
              <a:t>Control Stacks</a:t>
            </a:r>
          </a:p>
          <a:p>
            <a:pPr marL="514350" indent="-514350">
              <a:buFont typeface="+mj-lt"/>
              <a:buAutoNum type="arabicPeriod"/>
            </a:pPr>
            <a:r>
              <a:rPr lang="en-IN" sz="2200"/>
              <a:t>The scope of a declaration</a:t>
            </a:r>
          </a:p>
          <a:p>
            <a:pPr marL="514350" indent="-514350">
              <a:buFont typeface="+mj-lt"/>
              <a:buAutoNum type="arabicPeriod"/>
            </a:pPr>
            <a:r>
              <a:rPr lang="en-IN" sz="2200"/>
              <a:t>Bindings of Names</a:t>
            </a:r>
          </a:p>
        </p:txBody>
      </p:sp>
    </p:spTree>
    <p:extLst>
      <p:ext uri="{BB962C8B-B14F-4D97-AF65-F5344CB8AC3E}">
        <p14:creationId xmlns:p14="http://schemas.microsoft.com/office/powerpoint/2010/main" val="3284133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9E8679D-DBC3-44F7-8A07-F7AB79AF6B51}"/>
              </a:ext>
            </a:extLst>
          </p:cNvPr>
          <p:cNvSpPr>
            <a:spLocks noGrp="1"/>
          </p:cNvSpPr>
          <p:nvPr>
            <p:ph type="title"/>
          </p:nvPr>
        </p:nvSpPr>
        <p:spPr>
          <a:xfrm>
            <a:off x="1115568" y="548640"/>
            <a:ext cx="10168128" cy="1179576"/>
          </a:xfrm>
        </p:spPr>
        <p:txBody>
          <a:bodyPr>
            <a:normAutofit/>
          </a:bodyPr>
          <a:lstStyle/>
          <a:p>
            <a:r>
              <a:rPr lang="en-IN" sz="4000"/>
              <a:t>1. Procedures</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124CAE24-7449-4488-A846-C9FFC8EF8079}"/>
              </a:ext>
            </a:extLst>
          </p:cNvPr>
          <p:cNvSpPr>
            <a:spLocks noGrp="1"/>
          </p:cNvSpPr>
          <p:nvPr>
            <p:ph idx="1"/>
          </p:nvPr>
        </p:nvSpPr>
        <p:spPr>
          <a:xfrm>
            <a:off x="1115568" y="2481943"/>
            <a:ext cx="10168128" cy="3695020"/>
          </a:xfrm>
        </p:spPr>
        <p:txBody>
          <a:bodyPr>
            <a:normAutofit/>
          </a:bodyPr>
          <a:lstStyle/>
          <a:p>
            <a:r>
              <a:rPr lang="en-IN" sz="2200"/>
              <a:t>A </a:t>
            </a:r>
            <a:r>
              <a:rPr lang="en-IN" sz="2200" i="1"/>
              <a:t>procedure definition </a:t>
            </a:r>
            <a:r>
              <a:rPr lang="en-IN" sz="2200"/>
              <a:t>is a declaration that associates an identifier with a statement</a:t>
            </a:r>
          </a:p>
          <a:p>
            <a:r>
              <a:rPr lang="en-IN" sz="2200"/>
              <a:t>Identifier – procedure name</a:t>
            </a:r>
          </a:p>
          <a:p>
            <a:r>
              <a:rPr lang="en-IN" sz="2200"/>
              <a:t>Statement – procedure body</a:t>
            </a:r>
          </a:p>
          <a:p>
            <a:r>
              <a:rPr lang="en-IN" sz="2200"/>
              <a:t>A complete program is also treated as a procedure</a:t>
            </a:r>
          </a:p>
          <a:p>
            <a:r>
              <a:rPr lang="en-IN" sz="2200"/>
              <a:t>Procedures that return values are called functions</a:t>
            </a:r>
          </a:p>
          <a:p>
            <a:r>
              <a:rPr lang="en-IN" sz="2200"/>
              <a:t>Procedure is </a:t>
            </a:r>
            <a:r>
              <a:rPr lang="en-IN" sz="2200" i="1"/>
              <a:t>called</a:t>
            </a:r>
            <a:r>
              <a:rPr lang="en-IN" sz="2200"/>
              <a:t> when its name appears within an executable statement</a:t>
            </a:r>
          </a:p>
          <a:p>
            <a:r>
              <a:rPr lang="en-IN" sz="2200"/>
              <a:t>A procedure call executes the procedure body</a:t>
            </a:r>
          </a:p>
        </p:txBody>
      </p:sp>
    </p:spTree>
    <p:extLst>
      <p:ext uri="{BB962C8B-B14F-4D97-AF65-F5344CB8AC3E}">
        <p14:creationId xmlns:p14="http://schemas.microsoft.com/office/powerpoint/2010/main" val="33000739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53870F3A-4501-4D2C-AF2D-55A63F904515}"/>
              </a:ext>
            </a:extLst>
          </p:cNvPr>
          <p:cNvSpPr>
            <a:spLocks noGrp="1"/>
          </p:cNvSpPr>
          <p:nvPr>
            <p:ph idx="1"/>
          </p:nvPr>
        </p:nvSpPr>
        <p:spPr>
          <a:xfrm>
            <a:off x="1115568" y="2481943"/>
            <a:ext cx="10168128" cy="3695020"/>
          </a:xfrm>
        </p:spPr>
        <p:txBody>
          <a:bodyPr>
            <a:normAutofit/>
          </a:bodyPr>
          <a:lstStyle/>
          <a:p>
            <a:r>
              <a:rPr lang="en-IN" sz="2200"/>
              <a:t>Note: procedure calls can also occur within expressions</a:t>
            </a:r>
          </a:p>
          <a:p>
            <a:r>
              <a:rPr lang="en-IN" sz="2200"/>
              <a:t>Formal parameters – special identifiers appearing in a procedure definition</a:t>
            </a:r>
          </a:p>
          <a:p>
            <a:r>
              <a:rPr lang="en-IN" sz="2200"/>
              <a:t>Actual parameters – arguments passed to a called procedure; they are substituted for the formals in the body</a:t>
            </a:r>
          </a:p>
        </p:txBody>
      </p:sp>
    </p:spTree>
    <p:extLst>
      <p:ext uri="{BB962C8B-B14F-4D97-AF65-F5344CB8AC3E}">
        <p14:creationId xmlns:p14="http://schemas.microsoft.com/office/powerpoint/2010/main" val="4175007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74A19B7-D4B9-4C83-BA43-CCB763C54539}"/>
              </a:ext>
            </a:extLst>
          </p:cNvPr>
          <p:cNvPicPr>
            <a:picLocks noChangeAspect="1"/>
          </p:cNvPicPr>
          <p:nvPr/>
        </p:nvPicPr>
        <p:blipFill>
          <a:blip r:embed="rId2"/>
          <a:stretch>
            <a:fillRect/>
          </a:stretch>
        </p:blipFill>
        <p:spPr>
          <a:xfrm>
            <a:off x="369556" y="135467"/>
            <a:ext cx="5448300" cy="6334125"/>
          </a:xfrm>
          <a:prstGeom prst="rect">
            <a:avLst/>
          </a:prstGeom>
        </p:spPr>
      </p:pic>
      <p:pic>
        <p:nvPicPr>
          <p:cNvPr id="5" name="Picture 4">
            <a:extLst>
              <a:ext uri="{FF2B5EF4-FFF2-40B4-BE49-F238E27FC236}">
                <a16:creationId xmlns:a16="http://schemas.microsoft.com/office/drawing/2014/main" xmlns="" id="{FFDE8B83-E6A4-456E-82D2-8D67AC11F021}"/>
              </a:ext>
            </a:extLst>
          </p:cNvPr>
          <p:cNvPicPr>
            <a:picLocks noChangeAspect="1"/>
          </p:cNvPicPr>
          <p:nvPr/>
        </p:nvPicPr>
        <p:blipFill>
          <a:blip r:embed="rId3"/>
          <a:stretch>
            <a:fillRect/>
          </a:stretch>
        </p:blipFill>
        <p:spPr>
          <a:xfrm>
            <a:off x="6342256" y="250852"/>
            <a:ext cx="5558620" cy="5982680"/>
          </a:xfrm>
          <a:prstGeom prst="rect">
            <a:avLst/>
          </a:prstGeom>
        </p:spPr>
      </p:pic>
      <p:cxnSp>
        <p:nvCxnSpPr>
          <p:cNvPr id="6" name="Straight Connector 5">
            <a:extLst>
              <a:ext uri="{FF2B5EF4-FFF2-40B4-BE49-F238E27FC236}">
                <a16:creationId xmlns:a16="http://schemas.microsoft.com/office/drawing/2014/main" xmlns="" id="{E392AB31-B3C2-4ABC-A33D-CD42749DAA13}"/>
              </a:ext>
            </a:extLst>
          </p:cNvPr>
          <p:cNvCxnSpPr>
            <a:cxnSpLocks/>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8983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029D5AD-8348-4446-B191-6A9B6FE03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A3F395A2-2B64-4749-BD93-2F159C7E1F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5CF0135B-EAB8-4CA0-896C-2D897ECD28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55F67042-9A0D-4C45-A9D0-9084B06EA9A2}"/>
              </a:ext>
            </a:extLst>
          </p:cNvPr>
          <p:cNvSpPr>
            <a:spLocks noGrp="1"/>
          </p:cNvSpPr>
          <p:nvPr>
            <p:ph type="title"/>
          </p:nvPr>
        </p:nvSpPr>
        <p:spPr>
          <a:xfrm>
            <a:off x="838200" y="253397"/>
            <a:ext cx="10515600" cy="1273233"/>
          </a:xfrm>
        </p:spPr>
        <p:txBody>
          <a:bodyPr>
            <a:normAutofit/>
          </a:bodyPr>
          <a:lstStyle/>
          <a:p>
            <a:r>
              <a:rPr lang="en-IN" sz="4000"/>
              <a:t>2. Activation Trees</a:t>
            </a:r>
          </a:p>
        </p:txBody>
      </p:sp>
      <p:sp>
        <p:nvSpPr>
          <p:cNvPr id="14" name="Rectangle 13">
            <a:extLst>
              <a:ext uri="{FF2B5EF4-FFF2-40B4-BE49-F238E27FC236}">
                <a16:creationId xmlns:a16="http://schemas.microsoft.com/office/drawing/2014/main" xmlns="" id="{92C3387C-D24F-4737-8A37-1DC5CFF09C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27B4EABB-FA72-4B1B-8DF8-76B564C192CD}"/>
              </a:ext>
            </a:extLst>
          </p:cNvPr>
          <p:cNvSpPr>
            <a:spLocks noGrp="1"/>
          </p:cNvSpPr>
          <p:nvPr>
            <p:ph idx="1"/>
          </p:nvPr>
        </p:nvSpPr>
        <p:spPr>
          <a:xfrm>
            <a:off x="838200" y="2478024"/>
            <a:ext cx="10515600" cy="3694176"/>
          </a:xfrm>
        </p:spPr>
        <p:txBody>
          <a:bodyPr>
            <a:normAutofit/>
          </a:bodyPr>
          <a:lstStyle/>
          <a:p>
            <a:r>
              <a:rPr lang="en-IN" sz="2200"/>
              <a:t>Assumptions about the flow of control among the procedures during the execution of a program:</a:t>
            </a:r>
          </a:p>
          <a:p>
            <a:pPr lvl="1"/>
            <a:r>
              <a:rPr lang="en-IN" sz="2200"/>
              <a:t>Control flows sequentially; </a:t>
            </a:r>
          </a:p>
          <a:p>
            <a:pPr lvl="2"/>
            <a:r>
              <a:rPr lang="en-IN" sz="2200"/>
              <a:t>the execution of a program consists of a sequence of steps, </a:t>
            </a:r>
          </a:p>
          <a:p>
            <a:pPr lvl="2"/>
            <a:r>
              <a:rPr lang="en-IN" sz="2200"/>
              <a:t>control is at some specific point in the program at each step</a:t>
            </a:r>
          </a:p>
          <a:p>
            <a:pPr lvl="1"/>
            <a:r>
              <a:rPr lang="en-IN" sz="2200"/>
              <a:t>Each execution of a procedure starts at the beginning of the procedure body and eventually returns control to the point immediately following the place where the procedure was called. </a:t>
            </a:r>
          </a:p>
          <a:p>
            <a:pPr lvl="2"/>
            <a:r>
              <a:rPr lang="en-IN" sz="2200"/>
              <a:t>This means that the flow of control between procedures can be depicted using trees</a:t>
            </a:r>
          </a:p>
        </p:txBody>
      </p:sp>
    </p:spTree>
    <p:extLst>
      <p:ext uri="{BB962C8B-B14F-4D97-AF65-F5344CB8AC3E}">
        <p14:creationId xmlns:p14="http://schemas.microsoft.com/office/powerpoint/2010/main" val="40228279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80FC30-46A4-4751-ACEC-CA196C014805}"/>
              </a:ext>
            </a:extLst>
          </p:cNvPr>
          <p:cNvSpPr>
            <a:spLocks noGrp="1"/>
          </p:cNvSpPr>
          <p:nvPr>
            <p:ph idx="1"/>
          </p:nvPr>
        </p:nvSpPr>
        <p:spPr>
          <a:xfrm>
            <a:off x="838200" y="568712"/>
            <a:ext cx="10515600" cy="5921298"/>
          </a:xfrm>
        </p:spPr>
        <p:txBody>
          <a:bodyPr>
            <a:normAutofit/>
          </a:bodyPr>
          <a:lstStyle/>
          <a:p>
            <a:r>
              <a:rPr lang="en-IN" dirty="0"/>
              <a:t>Each execution of a procedure body is referred to as an </a:t>
            </a:r>
            <a:r>
              <a:rPr lang="en-IN" i="1" dirty="0"/>
              <a:t>activation</a:t>
            </a:r>
            <a:r>
              <a:rPr lang="en-IN" dirty="0"/>
              <a:t> of the procedure</a:t>
            </a:r>
          </a:p>
          <a:p>
            <a:r>
              <a:rPr lang="en-IN" dirty="0"/>
              <a:t>The </a:t>
            </a:r>
            <a:r>
              <a:rPr lang="en-IN" i="1" dirty="0"/>
              <a:t>lifetime</a:t>
            </a:r>
            <a:r>
              <a:rPr lang="en-IN" dirty="0"/>
              <a:t> of an activation of a procedure ‘p’ is the sequence of steps between the first and last steps in the execution of the procedure body, including time spent executing procedures called by ‘p’, the procedures called by them, and so on.</a:t>
            </a:r>
          </a:p>
          <a:p>
            <a:r>
              <a:rPr lang="en-IN" dirty="0"/>
              <a:t>In general, the term “</a:t>
            </a:r>
            <a:r>
              <a:rPr lang="en-IN" i="1" dirty="0"/>
              <a:t>lifetime</a:t>
            </a:r>
            <a:r>
              <a:rPr lang="en-IN" dirty="0"/>
              <a:t>” refers to a consecutive sequence of steps during the execution of a program</a:t>
            </a:r>
          </a:p>
          <a:p>
            <a:r>
              <a:rPr lang="en-IN" dirty="0"/>
              <a:t>Each time control flows from an activation of a procedure ‘p’ to an activation of a procedure ‘q’, it returns to the same activation of ‘p’ (in the absence of a fatal error)</a:t>
            </a:r>
          </a:p>
          <a:p>
            <a:r>
              <a:rPr lang="en-IN" dirty="0"/>
              <a:t>If ‘a’ and ‘b’ are procedure activations, then their lifetimes are either non-overlapping or are nested</a:t>
            </a:r>
          </a:p>
        </p:txBody>
      </p:sp>
    </p:spTree>
    <p:extLst>
      <p:ext uri="{BB962C8B-B14F-4D97-AF65-F5344CB8AC3E}">
        <p14:creationId xmlns:p14="http://schemas.microsoft.com/office/powerpoint/2010/main" val="9372337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029D5AD-8348-4446-B191-6A9B6FE03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A3F395A2-2B64-4749-BD93-2F159C7E1F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5CF0135B-EAB8-4CA0-896C-2D897ECD28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92C3387C-D24F-4737-8A37-1DC5CFF09C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AA2A6AFC-5642-45CC-9791-D2DE0E3BEC5B}"/>
              </a:ext>
            </a:extLst>
          </p:cNvPr>
          <p:cNvSpPr>
            <a:spLocks noGrp="1"/>
          </p:cNvSpPr>
          <p:nvPr>
            <p:ph idx="1"/>
          </p:nvPr>
        </p:nvSpPr>
        <p:spPr>
          <a:xfrm>
            <a:off x="838200" y="2478024"/>
            <a:ext cx="10515600" cy="3694176"/>
          </a:xfrm>
        </p:spPr>
        <p:txBody>
          <a:bodyPr>
            <a:normAutofit/>
          </a:bodyPr>
          <a:lstStyle/>
          <a:p>
            <a:r>
              <a:rPr lang="en-IN" sz="2200"/>
              <a:t>A procedure is </a:t>
            </a:r>
            <a:r>
              <a:rPr lang="en-IN" sz="2200" i="1"/>
              <a:t>recursive</a:t>
            </a:r>
            <a:r>
              <a:rPr lang="en-IN" sz="2200"/>
              <a:t> if a new activation can begin before an earlier activation of the same procedure has ended</a:t>
            </a:r>
          </a:p>
          <a:p>
            <a:r>
              <a:rPr lang="en-IN" sz="2200" i="1"/>
              <a:t>activation tree</a:t>
            </a:r>
            <a:r>
              <a:rPr lang="en-IN" sz="2200"/>
              <a:t> - depicts the way control enters and leaves activations</a:t>
            </a:r>
          </a:p>
          <a:p>
            <a:r>
              <a:rPr lang="en-IN" sz="2200"/>
              <a:t>In an activation tree,</a:t>
            </a:r>
          </a:p>
          <a:p>
            <a:pPr lvl="1"/>
            <a:r>
              <a:rPr lang="en-IN" sz="2200"/>
              <a:t>Each node represents an activation of a procedure</a:t>
            </a:r>
          </a:p>
          <a:p>
            <a:pPr lvl="1"/>
            <a:r>
              <a:rPr lang="en-IN" sz="2200"/>
              <a:t>The root represents the activation of the main program</a:t>
            </a:r>
          </a:p>
          <a:p>
            <a:pPr lvl="1"/>
            <a:r>
              <a:rPr lang="en-IN" sz="2200"/>
              <a:t>The node for ‘a’ is the parent of the node for ‘b’ if and only if control flows from activation ‘a’ to ‘b’, and</a:t>
            </a:r>
          </a:p>
          <a:p>
            <a:pPr lvl="1"/>
            <a:r>
              <a:rPr lang="en-IN" sz="2200"/>
              <a:t>The node for ‘a’ is to the left of the node for ‘b’ if and only if the lifetime of ‘a’ occurs before the lifetime of ‘b’</a:t>
            </a:r>
          </a:p>
        </p:txBody>
      </p:sp>
    </p:spTree>
    <p:extLst>
      <p:ext uri="{BB962C8B-B14F-4D97-AF65-F5344CB8AC3E}">
        <p14:creationId xmlns:p14="http://schemas.microsoft.com/office/powerpoint/2010/main" val="841841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9C15DA0-179E-4EE9-82BC-28B0B851924D}"/>
              </a:ext>
            </a:extLst>
          </p:cNvPr>
          <p:cNvPicPr>
            <a:picLocks noChangeAspect="1"/>
          </p:cNvPicPr>
          <p:nvPr/>
        </p:nvPicPr>
        <p:blipFill>
          <a:blip r:embed="rId2"/>
          <a:stretch>
            <a:fillRect/>
          </a:stretch>
        </p:blipFill>
        <p:spPr>
          <a:xfrm>
            <a:off x="494602" y="627488"/>
            <a:ext cx="4778467" cy="5357675"/>
          </a:xfrm>
          <a:prstGeom prst="rect">
            <a:avLst/>
          </a:prstGeom>
        </p:spPr>
      </p:pic>
      <p:pic>
        <p:nvPicPr>
          <p:cNvPr id="7" name="Picture 6">
            <a:extLst>
              <a:ext uri="{FF2B5EF4-FFF2-40B4-BE49-F238E27FC236}">
                <a16:creationId xmlns:a16="http://schemas.microsoft.com/office/drawing/2014/main" xmlns="" id="{98B9E92D-295B-4CB5-9923-1DDA29B7344F}"/>
              </a:ext>
            </a:extLst>
          </p:cNvPr>
          <p:cNvPicPr>
            <a:picLocks noChangeAspect="1"/>
          </p:cNvPicPr>
          <p:nvPr/>
        </p:nvPicPr>
        <p:blipFill>
          <a:blip r:embed="rId3"/>
          <a:stretch>
            <a:fillRect/>
          </a:stretch>
        </p:blipFill>
        <p:spPr>
          <a:xfrm>
            <a:off x="5440134" y="229465"/>
            <a:ext cx="4913685" cy="3840307"/>
          </a:xfrm>
          <a:prstGeom prst="rect">
            <a:avLst/>
          </a:prstGeom>
        </p:spPr>
      </p:pic>
      <p:pic>
        <p:nvPicPr>
          <p:cNvPr id="9" name="Picture 8">
            <a:extLst>
              <a:ext uri="{FF2B5EF4-FFF2-40B4-BE49-F238E27FC236}">
                <a16:creationId xmlns:a16="http://schemas.microsoft.com/office/drawing/2014/main" xmlns="" id="{F92B08CF-EA6C-4357-8FDD-9A11A99E58B3}"/>
              </a:ext>
            </a:extLst>
          </p:cNvPr>
          <p:cNvPicPr>
            <a:picLocks noChangeAspect="1"/>
          </p:cNvPicPr>
          <p:nvPr/>
        </p:nvPicPr>
        <p:blipFill>
          <a:blip r:embed="rId4"/>
          <a:stretch>
            <a:fillRect/>
          </a:stretch>
        </p:blipFill>
        <p:spPr>
          <a:xfrm>
            <a:off x="5523260" y="4069772"/>
            <a:ext cx="5507193" cy="2426031"/>
          </a:xfrm>
          <a:prstGeom prst="rect">
            <a:avLst/>
          </a:prstGeom>
        </p:spPr>
      </p:pic>
      <p:cxnSp>
        <p:nvCxnSpPr>
          <p:cNvPr id="11" name="Straight Connector 10">
            <a:extLst>
              <a:ext uri="{FF2B5EF4-FFF2-40B4-BE49-F238E27FC236}">
                <a16:creationId xmlns:a16="http://schemas.microsoft.com/office/drawing/2014/main" xmlns="" id="{C05746CF-3F50-4F67-B6FE-6AEAB6F42AD2}"/>
              </a:ext>
            </a:extLst>
          </p:cNvPr>
          <p:cNvCxnSpPr>
            <a:cxnSpLocks/>
          </p:cNvCxnSpPr>
          <p:nvPr/>
        </p:nvCxnSpPr>
        <p:spPr>
          <a:xfrm flipH="1">
            <a:off x="5273069" y="0"/>
            <a:ext cx="3406"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E2E21A96-9ADF-44E2-8A3C-9663D3CC49A8}"/>
              </a:ext>
            </a:extLst>
          </p:cNvPr>
          <p:cNvCxnSpPr>
            <a:cxnSpLocks/>
          </p:cNvCxnSpPr>
          <p:nvPr/>
        </p:nvCxnSpPr>
        <p:spPr>
          <a:xfrm>
            <a:off x="5273069" y="4069772"/>
            <a:ext cx="69189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2162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C669755-607A-4BAD-A166-5BE1435EC786}"/>
              </a:ext>
            </a:extLst>
          </p:cNvPr>
          <p:cNvSpPr>
            <a:spLocks noGrp="1"/>
          </p:cNvSpPr>
          <p:nvPr>
            <p:ph type="title"/>
          </p:nvPr>
        </p:nvSpPr>
        <p:spPr>
          <a:xfrm>
            <a:off x="1115568" y="548640"/>
            <a:ext cx="10168128" cy="1179576"/>
          </a:xfrm>
        </p:spPr>
        <p:txBody>
          <a:bodyPr>
            <a:normAutofit/>
          </a:bodyPr>
          <a:lstStyle/>
          <a:p>
            <a:r>
              <a:rPr lang="en-IN" sz="4000"/>
              <a:t>3. Control Stacks</a:t>
            </a: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32F57A17-7FC4-452B-B929-FB06B3EE5029}"/>
              </a:ext>
            </a:extLst>
          </p:cNvPr>
          <p:cNvSpPr>
            <a:spLocks noGrp="1"/>
          </p:cNvSpPr>
          <p:nvPr>
            <p:ph idx="1"/>
          </p:nvPr>
        </p:nvSpPr>
        <p:spPr>
          <a:xfrm>
            <a:off x="1115568" y="2481943"/>
            <a:ext cx="10168128" cy="3695020"/>
          </a:xfrm>
        </p:spPr>
        <p:txBody>
          <a:bodyPr>
            <a:normAutofit/>
          </a:bodyPr>
          <a:lstStyle/>
          <a:p>
            <a:r>
              <a:rPr lang="en-IN" sz="2000"/>
              <a:t>The flow of control in a program corresponds to a depth-first traversal of the activation tree </a:t>
            </a:r>
          </a:p>
          <a:p>
            <a:r>
              <a:rPr lang="en-IN" sz="2000"/>
              <a:t>Traversal starts at the root, visits a node before its children, and recursively visits children at each node in a left-to-right order</a:t>
            </a:r>
          </a:p>
          <a:p>
            <a:r>
              <a:rPr lang="en-IN" sz="2000"/>
              <a:t>A stack called the </a:t>
            </a:r>
            <a:r>
              <a:rPr lang="en-IN" sz="2000" i="1"/>
              <a:t>control stack </a:t>
            </a:r>
            <a:r>
              <a:rPr lang="en-IN" sz="2000"/>
              <a:t>is used to keep track of live procedure activations</a:t>
            </a:r>
          </a:p>
          <a:p>
            <a:r>
              <a:rPr lang="en-IN" sz="2000"/>
              <a:t>Push node for an activation – when it begins</a:t>
            </a:r>
          </a:p>
          <a:p>
            <a:r>
              <a:rPr lang="en-IN" sz="2000"/>
              <a:t>Pop node – when activation ends</a:t>
            </a:r>
          </a:p>
          <a:p>
            <a:r>
              <a:rPr lang="en-IN" sz="2000"/>
              <a:t>Then the contents of the control stack are related to paths to the root of the activation tree.</a:t>
            </a:r>
          </a:p>
          <a:p>
            <a:r>
              <a:rPr lang="en-IN" sz="2000"/>
              <a:t>When node ‘n’ is at the top of the control stack, the stack contains the nodes along the path from ‘n’ to the root.</a:t>
            </a:r>
          </a:p>
        </p:txBody>
      </p:sp>
    </p:spTree>
    <p:extLst>
      <p:ext uri="{BB962C8B-B14F-4D97-AF65-F5344CB8AC3E}">
        <p14:creationId xmlns:p14="http://schemas.microsoft.com/office/powerpoint/2010/main" val="2526310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F22B191B5C54FA1C80701CB28B566" ma:contentTypeVersion="2" ma:contentTypeDescription="Create a new document." ma:contentTypeScope="" ma:versionID="1bd1d1348fea72b03a91fd2db51d80f2">
  <xsd:schema xmlns:xsd="http://www.w3.org/2001/XMLSchema" xmlns:xs="http://www.w3.org/2001/XMLSchema" xmlns:p="http://schemas.microsoft.com/office/2006/metadata/properties" xmlns:ns2="7a25cdca-61f7-4e06-8ee3-a70c3413d7f7" targetNamespace="http://schemas.microsoft.com/office/2006/metadata/properties" ma:root="true" ma:fieldsID="ead603171d7ecdc91becd3db1935a534" ns2:_="">
    <xsd:import namespace="7a25cdca-61f7-4e06-8ee3-a70c3413d7f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5cdca-61f7-4e06-8ee3-a70c3413d7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AEFD3D-B11A-4ED8-A497-0EDE5751E9B9}"/>
</file>

<file path=customXml/itemProps2.xml><?xml version="1.0" encoding="utf-8"?>
<ds:datastoreItem xmlns:ds="http://schemas.openxmlformats.org/officeDocument/2006/customXml" ds:itemID="{78819630-673D-46E2-ACF1-EB87756F524F}"/>
</file>

<file path=customXml/itemProps3.xml><?xml version="1.0" encoding="utf-8"?>
<ds:datastoreItem xmlns:ds="http://schemas.openxmlformats.org/officeDocument/2006/customXml" ds:itemID="{70450CC4-F517-4268-92C0-7D1272A5DE62}"/>
</file>

<file path=docProps/app.xml><?xml version="1.0" encoding="utf-8"?>
<Properties xmlns="http://schemas.openxmlformats.org/officeDocument/2006/extended-properties" xmlns:vt="http://schemas.openxmlformats.org/officeDocument/2006/docPropsVTypes">
  <TotalTime>713</TotalTime>
  <Words>7054</Words>
  <Application>Microsoft Office PowerPoint</Application>
  <PresentationFormat>Widescreen</PresentationFormat>
  <Paragraphs>726</Paragraphs>
  <Slides>193</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193</vt:i4>
      </vt:variant>
    </vt:vector>
  </HeadingPairs>
  <TitlesOfParts>
    <vt:vector size="201" baseType="lpstr">
      <vt:lpstr>Arial</vt:lpstr>
      <vt:lpstr>Calibri</vt:lpstr>
      <vt:lpstr>Calibri Light</vt:lpstr>
      <vt:lpstr>Courier New</vt:lpstr>
      <vt:lpstr>Times New Roman</vt:lpstr>
      <vt:lpstr>Office Theme</vt:lpstr>
      <vt:lpstr>1_Office Theme</vt:lpstr>
      <vt:lpstr>2_Office Theme</vt:lpstr>
      <vt:lpstr>Compiler Construction</vt:lpstr>
      <vt:lpstr>Course Outcomes</vt:lpstr>
      <vt:lpstr>Unit 3 Syllabus</vt:lpstr>
      <vt:lpstr>PowerPoint Presentation</vt:lpstr>
      <vt:lpstr>Chapter 8: Intermediate Code Generation (ICG)</vt:lpstr>
      <vt:lpstr>PowerPoint Presentation</vt:lpstr>
      <vt:lpstr>8.1 Intermediate languages</vt:lpstr>
      <vt:lpstr>PowerPoint Presentation</vt:lpstr>
      <vt:lpstr>PowerPoint Presentation</vt:lpstr>
      <vt:lpstr>PowerPoint Presentation</vt:lpstr>
      <vt:lpstr>PowerPoint Presentation</vt:lpstr>
      <vt:lpstr>PowerPoint Presentation</vt:lpstr>
      <vt:lpstr>Three-Address code</vt:lpstr>
      <vt:lpstr>PowerPoint Presentation</vt:lpstr>
      <vt:lpstr>PowerPoint Presentation</vt:lpstr>
      <vt:lpstr>PowerPoint Presentation</vt:lpstr>
      <vt:lpstr>PowerPoint Presentation</vt:lpstr>
      <vt:lpstr>PowerPoint Presentation</vt:lpstr>
      <vt:lpstr>PowerPoint Presentation</vt:lpstr>
      <vt:lpstr>Background Ch. 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Syntax-Directed Translation (SDT) into Three-Address Code (TAC / 3AC)</vt:lpstr>
      <vt:lpstr>PowerPoint Presentation</vt:lpstr>
      <vt:lpstr>PowerPoint Presentation</vt:lpstr>
      <vt:lpstr>PowerPoint Presentation</vt:lpstr>
      <vt:lpstr>Implementations of Three-Address Statements</vt:lpstr>
      <vt:lpstr>Quadruples</vt:lpstr>
      <vt:lpstr>PowerPoint Presentation</vt:lpstr>
      <vt:lpstr>Triples</vt:lpstr>
      <vt:lpstr>PowerPoint Presentation</vt:lpstr>
      <vt:lpstr>PowerPoint Presentation</vt:lpstr>
      <vt:lpstr>PowerPoint Presentation</vt:lpstr>
      <vt:lpstr>Comparison of Representations: The use of indirection</vt:lpstr>
      <vt:lpstr>PowerPoint Presentation</vt:lpstr>
      <vt:lpstr>PowerPoint Presentation</vt:lpstr>
      <vt:lpstr>8.2 Declarations</vt:lpstr>
      <vt:lpstr>PowerPoint Presentation</vt:lpstr>
      <vt:lpstr>PowerPoint Presentation</vt:lpstr>
      <vt:lpstr>PowerPoint Presentation</vt:lpstr>
      <vt:lpstr>PowerPoint Presentation</vt:lpstr>
      <vt:lpstr>PowerPoint Presentation</vt:lpstr>
      <vt:lpstr>Keeping track of scope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8.3 Assignment Statements</vt:lpstr>
      <vt:lpstr>PowerPoint Presentation</vt:lpstr>
      <vt:lpstr>Reusing Temporary names</vt:lpstr>
      <vt:lpstr>Addressing Array Elements</vt:lpstr>
      <vt:lpstr>PowerPoint Presentation</vt:lpstr>
      <vt:lpstr>PowerPoint Presentation</vt:lpstr>
      <vt:lpstr>The translation scheme for addressing array elements</vt:lpstr>
      <vt:lpstr>PowerPoint Presentation</vt:lpstr>
      <vt:lpstr>Type Conversions within Assignments</vt:lpstr>
      <vt:lpstr>8.4 Boolean expressions</vt:lpstr>
      <vt:lpstr>Methods of translating Boolean Expressions</vt:lpstr>
      <vt:lpstr>Numerical Representation</vt:lpstr>
      <vt:lpstr>PowerPoint Presentation</vt:lpstr>
      <vt:lpstr>PowerPoint Presentation</vt:lpstr>
      <vt:lpstr>PowerPoint Presentation</vt:lpstr>
      <vt:lpstr>Short-circuit code</vt:lpstr>
      <vt:lpstr>PowerPoint Presentation</vt:lpstr>
      <vt:lpstr>Flow-of-Control statements</vt:lpstr>
      <vt:lpstr>PowerPoint Presentation</vt:lpstr>
      <vt:lpstr>PowerPoint Presentation</vt:lpstr>
      <vt:lpstr>Control-Flow translation of Boolean Expressions</vt:lpstr>
      <vt:lpstr>PowerPoint Presentation</vt:lpstr>
      <vt:lpstr>Mixed-mode Boolean Expressions</vt:lpstr>
      <vt:lpstr>PowerPoint Presentation</vt:lpstr>
      <vt:lpstr>8.5 Case statements</vt:lpstr>
      <vt:lpstr>Syntax-directed translation of Case statements</vt:lpstr>
      <vt:lpstr>PowerPoint Presentation</vt:lpstr>
      <vt:lpstr>8.7 Procedure calls</vt:lpstr>
      <vt:lpstr>PowerPoint Presentation</vt:lpstr>
      <vt:lpstr>PowerPoint Presentation</vt:lpstr>
      <vt:lpstr>Questions</vt:lpstr>
      <vt:lpstr>PowerPoint Presentation</vt:lpstr>
      <vt:lpstr>Questions</vt:lpstr>
      <vt:lpstr>Chapter 7: Run-Time Environments</vt:lpstr>
      <vt:lpstr>PowerPoint Presentation</vt:lpstr>
      <vt:lpstr>7.1 Source language issues</vt:lpstr>
      <vt:lpstr>1. Procedures</vt:lpstr>
      <vt:lpstr>PowerPoint Presentation</vt:lpstr>
      <vt:lpstr>PowerPoint Presentation</vt:lpstr>
      <vt:lpstr>2. Activation Trees</vt:lpstr>
      <vt:lpstr>PowerPoint Presentation</vt:lpstr>
      <vt:lpstr>PowerPoint Presentation</vt:lpstr>
      <vt:lpstr>PowerPoint Presentation</vt:lpstr>
      <vt:lpstr>3. Control Stacks</vt:lpstr>
      <vt:lpstr>PowerPoint Presentation</vt:lpstr>
      <vt:lpstr>4. The scope of a declaration</vt:lpstr>
      <vt:lpstr>PowerPoint Presentation</vt:lpstr>
      <vt:lpstr>PowerPoint Presentation</vt:lpstr>
      <vt:lpstr>5. Bindings of names</vt:lpstr>
      <vt:lpstr>PowerPoint Presentation</vt:lpstr>
      <vt:lpstr>PowerPoint Presentation</vt:lpstr>
      <vt:lpstr>PowerPoint Presentation</vt:lpstr>
      <vt:lpstr>7.2 Storage organization</vt:lpstr>
      <vt:lpstr>Subdivision of Run-time memory</vt:lpstr>
      <vt:lpstr>PowerPoint Presentation</vt:lpstr>
      <vt:lpstr>PowerPoint Presentation</vt:lpstr>
      <vt:lpstr>PowerPoint Presentation</vt:lpstr>
      <vt:lpstr>PowerPoint Presentation</vt:lpstr>
      <vt:lpstr>PowerPoint Presentation</vt:lpstr>
      <vt:lpstr>Activation Records</vt:lpstr>
      <vt:lpstr>PowerPoint Presentation</vt:lpstr>
      <vt:lpstr>Compile-Time Layout of Local Data</vt:lpstr>
      <vt:lpstr>PowerPoint Presentation</vt:lpstr>
      <vt:lpstr>7.3 Storage-allocation strategies</vt:lpstr>
      <vt:lpstr>Static Allocation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Questions</vt:lpstr>
      <vt:lpstr>Chapter 9: Symbol Tables</vt:lpstr>
      <vt:lpstr>PowerPoint Presentation</vt:lpstr>
      <vt:lpstr>Significance of symbol table</vt:lpstr>
      <vt:lpstr>PowerPoint Presentation</vt:lpstr>
      <vt:lpstr>PowerPoint Presentation</vt:lpstr>
      <vt:lpstr>PowerPoint Presentation</vt:lpstr>
      <vt:lpstr>PowerPoint Presentation</vt:lpstr>
      <vt:lpstr>9.1 The contents of a symbol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9.2 Data Structures for Symbol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9.3 Representing scope information</vt:lpstr>
      <vt:lpstr>PowerPoint Presentation</vt:lpstr>
      <vt:lpstr>PowerPoint Presentation</vt:lpstr>
      <vt:lpstr>PowerPoint Presentation</vt:lpstr>
      <vt:lpstr>PowerPoint Presentation</vt:lpstr>
      <vt:lpstr>PowerPoint Presentation</vt:lpstr>
      <vt:lpstr>PowerPoint Presentation</vt:lpstr>
      <vt:lpstr>Questions</vt:lpstr>
      <vt:lpstr>Questions</vt:lpstr>
      <vt:lpstr>Chapter 11 -Error Detection and Recovery</vt:lpstr>
      <vt:lpstr>PowerPoint Presentation</vt:lpstr>
      <vt:lpstr>PowerPoint Presentation</vt:lpstr>
      <vt:lpstr>PowerPoint Presentation</vt:lpstr>
      <vt:lpstr>PowerPoint Presentation</vt:lpstr>
      <vt:lpstr>11.2 Lexical-Phase errors</vt:lpstr>
      <vt:lpstr>PowerPoint Presentation</vt:lpstr>
      <vt:lpstr>11.3 Syntactic-Phase Errors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Semantic errors</vt:lpstr>
      <vt:lpstr>PowerPoint Presentation</vt:lpstr>
      <vt:lpstr>PowerPoint Presentation</vt:lpstr>
      <vt:lpstr>PowerPoint Presentation</vt:lpstr>
      <vt:lpstr>PowerPoint Presentation</vt:lpstr>
      <vt:lpstr>Questions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 Construction</dc:title>
  <dc:creator>CASSANDRA</dc:creator>
  <cp:lastModifiedBy>Staff</cp:lastModifiedBy>
  <cp:revision>69</cp:revision>
  <dcterms:created xsi:type="dcterms:W3CDTF">2020-11-16T06:33:40Z</dcterms:created>
  <dcterms:modified xsi:type="dcterms:W3CDTF">2022-01-04T05:36:08Z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0x010100339F22B191B5C54FA1C80701CB28B566</vt:lpwstr>
  </property>
</Properties>
</file>